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89"/>
  </p:notesMasterIdLst>
  <p:sldIdLst>
    <p:sldId id="256" r:id="rId5"/>
    <p:sldId id="372" r:id="rId6"/>
    <p:sldId id="377" r:id="rId7"/>
    <p:sldId id="374" r:id="rId8"/>
    <p:sldId id="375" r:id="rId9"/>
    <p:sldId id="376" r:id="rId10"/>
    <p:sldId id="378" r:id="rId11"/>
    <p:sldId id="258" r:id="rId12"/>
    <p:sldId id="276" r:id="rId13"/>
    <p:sldId id="278" r:id="rId14"/>
    <p:sldId id="291" r:id="rId15"/>
    <p:sldId id="292" r:id="rId16"/>
    <p:sldId id="280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1" r:id="rId35"/>
    <p:sldId id="312" r:id="rId36"/>
    <p:sldId id="313" r:id="rId37"/>
    <p:sldId id="314" r:id="rId38"/>
    <p:sldId id="315" r:id="rId39"/>
    <p:sldId id="316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29" r:id="rId62"/>
    <p:sldId id="330" r:id="rId63"/>
    <p:sldId id="331" r:id="rId64"/>
    <p:sldId id="332" r:id="rId65"/>
    <p:sldId id="334" r:id="rId66"/>
    <p:sldId id="335" r:id="rId67"/>
    <p:sldId id="371" r:id="rId68"/>
    <p:sldId id="338" r:id="rId69"/>
    <p:sldId id="339" r:id="rId70"/>
    <p:sldId id="340" r:id="rId71"/>
    <p:sldId id="341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6C571-5516-48DD-A2B8-41E7CF8D4BD5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FEF8A-D0D0-4057-86AD-9BB1B14702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666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E53A1A51-B5A8-4194-823A-9A36872CC5B7}" type="slidenum">
              <a:rPr lang="en-US" altLang="en-US" sz="1200" smtClean="0">
                <a:latin typeface="Times New Roman" panose="02020603050405020304" pitchFamily="18" charset="0"/>
              </a:rPr>
              <a:pPr/>
              <a:t>4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3371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A14F862C-80EE-40BF-9FF3-8B06529FDBDA}" type="slidenum">
              <a:rPr lang="en-US" altLang="en-US" sz="1200" smtClean="0">
                <a:latin typeface="Times New Roman" panose="02020603050405020304" pitchFamily="18" charset="0"/>
              </a:rPr>
              <a:pPr/>
              <a:t>6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77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172C48-4E3D-4681-8A44-872D0F965CF7}" type="slidenum">
              <a:rPr lang="en-US" altLang="en-US" sz="1200" b="0" smtClean="0">
                <a:latin typeface="Times New Roman" panose="02020603050405020304" pitchFamily="18" charset="0"/>
              </a:rPr>
              <a:pPr/>
              <a:t>56</a:t>
            </a:fld>
            <a:endParaRPr lang="en-US" alt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045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4FABDF-425E-4E3A-B294-9DF8BEC34CA7}" type="slidenum">
              <a:rPr lang="en-US" altLang="en-US" sz="1200" b="0" smtClean="0">
                <a:latin typeface="Times New Roman" panose="02020603050405020304" pitchFamily="18" charset="0"/>
              </a:rPr>
              <a:pPr/>
              <a:t>57</a:t>
            </a:fld>
            <a:endParaRPr lang="en-US" alt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345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67691-1B1F-479A-879A-3DC7BFBCFD4D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922050" name="Rectangle 2"/>
          <p:cNvSpPr>
            <a:spLocks noChangeArrowheads="1"/>
          </p:cNvSpPr>
          <p:nvPr/>
        </p:nvSpPr>
        <p:spPr bwMode="auto">
          <a:xfrm>
            <a:off x="3884613" y="9525"/>
            <a:ext cx="297338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2051" name="Rectangle 3"/>
          <p:cNvSpPr>
            <a:spLocks noChangeArrowheads="1"/>
          </p:cNvSpPr>
          <p:nvPr/>
        </p:nvSpPr>
        <p:spPr bwMode="auto">
          <a:xfrm>
            <a:off x="3884613" y="8704263"/>
            <a:ext cx="29733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91" tIns="0" rIns="19091" bIns="0" anchor="b"/>
          <a:lstStyle>
            <a:lvl1pPr algn="l" defTabSz="765175">
              <a:defRPr>
                <a:solidFill>
                  <a:schemeClr val="tx1"/>
                </a:solidFill>
                <a:latin typeface="Arial" charset="0"/>
              </a:defRPr>
            </a:lvl1pPr>
            <a:lvl2pPr marL="573088" algn="l" defTabSz="765175">
              <a:defRPr>
                <a:solidFill>
                  <a:schemeClr val="tx1"/>
                </a:solidFill>
                <a:latin typeface="Arial" charset="0"/>
              </a:defRPr>
            </a:lvl2pPr>
            <a:lvl3pPr marL="1146175" algn="l" defTabSz="765175">
              <a:defRPr>
                <a:solidFill>
                  <a:schemeClr val="tx1"/>
                </a:solidFill>
                <a:latin typeface="Arial" charset="0"/>
              </a:defRPr>
            </a:lvl3pPr>
            <a:lvl4pPr marL="1719263" algn="l" defTabSz="765175">
              <a:defRPr>
                <a:solidFill>
                  <a:schemeClr val="tx1"/>
                </a:solidFill>
                <a:latin typeface="Arial" charset="0"/>
              </a:defRPr>
            </a:lvl4pPr>
            <a:lvl5pPr marL="2292350" algn="l" defTabSz="765175">
              <a:defRPr>
                <a:solidFill>
                  <a:schemeClr val="tx1"/>
                </a:solidFill>
                <a:latin typeface="Arial" charset="0"/>
              </a:defRPr>
            </a:lvl5pPr>
            <a:lvl6pPr marL="27495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67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639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211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0"/>
            <a:r>
              <a:rPr lang="de-DE" altLang="en-US" sz="900" i="1">
                <a:latin typeface="Times New Roman" pitchFamily="18" charset="0"/>
              </a:rPr>
              <a:t>25</a:t>
            </a:r>
          </a:p>
        </p:txBody>
      </p:sp>
      <p:sp>
        <p:nvSpPr>
          <p:cNvPr id="1922052" name="Rectangle 4"/>
          <p:cNvSpPr>
            <a:spLocks noChangeArrowheads="1"/>
          </p:cNvSpPr>
          <p:nvPr/>
        </p:nvSpPr>
        <p:spPr bwMode="auto">
          <a:xfrm>
            <a:off x="0" y="8704263"/>
            <a:ext cx="2971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2053" name="Rectangle 5"/>
          <p:cNvSpPr>
            <a:spLocks noChangeArrowheads="1"/>
          </p:cNvSpPr>
          <p:nvPr/>
        </p:nvSpPr>
        <p:spPr bwMode="auto">
          <a:xfrm>
            <a:off x="0" y="9525"/>
            <a:ext cx="2971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20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8963" y="803275"/>
            <a:ext cx="5680075" cy="3195638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92205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2388" y="4524375"/>
            <a:ext cx="6427787" cy="408463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684" tIns="44546" rIns="90684" bIns="4454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04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0D72EB-5E71-4CCF-8B92-6892FEA066BC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924098" name="Rectangle 2"/>
          <p:cNvSpPr>
            <a:spLocks noChangeArrowheads="1"/>
          </p:cNvSpPr>
          <p:nvPr/>
        </p:nvSpPr>
        <p:spPr bwMode="auto">
          <a:xfrm>
            <a:off x="3884613" y="9525"/>
            <a:ext cx="297338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4099" name="Rectangle 3"/>
          <p:cNvSpPr>
            <a:spLocks noChangeArrowheads="1"/>
          </p:cNvSpPr>
          <p:nvPr/>
        </p:nvSpPr>
        <p:spPr bwMode="auto">
          <a:xfrm>
            <a:off x="3884613" y="8704263"/>
            <a:ext cx="29733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91" tIns="0" rIns="19091" bIns="0" anchor="b"/>
          <a:lstStyle>
            <a:lvl1pPr algn="l" defTabSz="765175">
              <a:defRPr>
                <a:solidFill>
                  <a:schemeClr val="tx1"/>
                </a:solidFill>
                <a:latin typeface="Arial" charset="0"/>
              </a:defRPr>
            </a:lvl1pPr>
            <a:lvl2pPr marL="573088" algn="l" defTabSz="765175">
              <a:defRPr>
                <a:solidFill>
                  <a:schemeClr val="tx1"/>
                </a:solidFill>
                <a:latin typeface="Arial" charset="0"/>
              </a:defRPr>
            </a:lvl2pPr>
            <a:lvl3pPr marL="1146175" algn="l" defTabSz="765175">
              <a:defRPr>
                <a:solidFill>
                  <a:schemeClr val="tx1"/>
                </a:solidFill>
                <a:latin typeface="Arial" charset="0"/>
              </a:defRPr>
            </a:lvl3pPr>
            <a:lvl4pPr marL="1719263" algn="l" defTabSz="765175">
              <a:defRPr>
                <a:solidFill>
                  <a:schemeClr val="tx1"/>
                </a:solidFill>
                <a:latin typeface="Arial" charset="0"/>
              </a:defRPr>
            </a:lvl4pPr>
            <a:lvl5pPr marL="2292350" algn="l" defTabSz="765175">
              <a:defRPr>
                <a:solidFill>
                  <a:schemeClr val="tx1"/>
                </a:solidFill>
                <a:latin typeface="Arial" charset="0"/>
              </a:defRPr>
            </a:lvl5pPr>
            <a:lvl6pPr marL="27495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67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639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21150" defTabSz="7651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0"/>
            <a:r>
              <a:rPr lang="de-DE" altLang="en-US" sz="900" i="1">
                <a:latin typeface="Times New Roman" pitchFamily="18" charset="0"/>
              </a:rPr>
              <a:t>26</a:t>
            </a:r>
          </a:p>
        </p:txBody>
      </p:sp>
      <p:sp>
        <p:nvSpPr>
          <p:cNvPr id="1924100" name="Rectangle 4"/>
          <p:cNvSpPr>
            <a:spLocks noChangeArrowheads="1"/>
          </p:cNvSpPr>
          <p:nvPr/>
        </p:nvSpPr>
        <p:spPr bwMode="auto">
          <a:xfrm>
            <a:off x="0" y="8704263"/>
            <a:ext cx="2971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4101" name="Rectangle 5"/>
          <p:cNvSpPr>
            <a:spLocks noChangeArrowheads="1"/>
          </p:cNvSpPr>
          <p:nvPr/>
        </p:nvSpPr>
        <p:spPr bwMode="auto">
          <a:xfrm>
            <a:off x="0" y="9525"/>
            <a:ext cx="2971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41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8963" y="803275"/>
            <a:ext cx="5680075" cy="3195638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9241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2388" y="4524375"/>
            <a:ext cx="6427787" cy="408463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684" tIns="44546" rIns="90684" bIns="4454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69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02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90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128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4667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9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06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660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845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77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06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75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2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4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33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23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CC044D-F0C3-46E0-8524-6CD08E13A964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0354E36-6C46-44A2-862B-BB5D612A0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70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rnell.edu/skeshav/book/slides/index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7FCB-1DD0-4DEF-80F7-073E763E3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Unit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23F4D-A204-499C-8881-07127AEFC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Medium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60025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5257800" y="3505200"/>
            <a:ext cx="2743200" cy="2743200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20000" y="3505200"/>
            <a:ext cx="2743200" cy="2743200"/>
          </a:xfrm>
          <a:prstGeom prst="ellipse">
            <a:avLst/>
          </a:prstGeom>
          <a:solidFill>
            <a:srgbClr val="FFFF00">
              <a:alpha val="27000"/>
            </a:srgbClr>
          </a:solidFill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00800" y="3505200"/>
            <a:ext cx="2743200" cy="2743200"/>
          </a:xfrm>
          <a:prstGeom prst="ellipse">
            <a:avLst/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710" y="-78103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Wireless Medium Access Problems</a:t>
            </a:r>
            <a:br>
              <a:rPr lang="en-US" b="1" dirty="0"/>
            </a:br>
            <a:r>
              <a:rPr lang="en-US" b="1" dirty="0"/>
              <a:t>Terminology – Hidden / exposed 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70370" y="1751818"/>
            <a:ext cx="7796540" cy="399782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B in range of A and C</a:t>
            </a:r>
          </a:p>
          <a:p>
            <a:r>
              <a:rPr lang="en-US" sz="2000" dirty="0"/>
              <a:t>A and C cannot hear each other </a:t>
            </a:r>
          </a:p>
          <a:p>
            <a:r>
              <a:rPr lang="en-US" sz="2000" dirty="0"/>
              <a:t>A transmits, C can </a:t>
            </a:r>
            <a:r>
              <a:rPr lang="en-US" sz="2000" i="1" dirty="0"/>
              <a:t>sense </a:t>
            </a:r>
            <a:r>
              <a:rPr lang="en-US" sz="2000" dirty="0"/>
              <a:t>medium free and vice versa (</a:t>
            </a:r>
            <a:r>
              <a:rPr lang="en-US" sz="2000" dirty="0">
                <a:solidFill>
                  <a:srgbClr val="FF0000"/>
                </a:solidFill>
              </a:rPr>
              <a:t>Hidden terminals</a:t>
            </a:r>
            <a:r>
              <a:rPr lang="en-US" sz="2000" dirty="0"/>
              <a:t>)</a:t>
            </a:r>
          </a:p>
          <a:p>
            <a:r>
              <a:rPr lang="en-US" sz="2000" dirty="0"/>
              <a:t>Collision at B if both transmit at same time</a:t>
            </a:r>
          </a:p>
          <a:p>
            <a:r>
              <a:rPr lang="en-US" sz="2000" dirty="0"/>
              <a:t>If B transmits to A</a:t>
            </a:r>
          </a:p>
          <a:p>
            <a:pPr lvl="1"/>
            <a:r>
              <a:rPr lang="en-US" sz="1800" dirty="0"/>
              <a:t>C senses medium busy</a:t>
            </a:r>
          </a:p>
          <a:p>
            <a:pPr lvl="1"/>
            <a:r>
              <a:rPr lang="en-US" sz="1800" dirty="0"/>
              <a:t>C could have transmitted</a:t>
            </a:r>
          </a:p>
          <a:p>
            <a:pPr lvl="1">
              <a:buNone/>
            </a:pPr>
            <a:r>
              <a:rPr lang="en-US" sz="1800" dirty="0"/>
              <a:t>to D; without any collisions</a:t>
            </a:r>
          </a:p>
          <a:p>
            <a:pPr lvl="1"/>
            <a:r>
              <a:rPr lang="en-US" sz="1800" dirty="0"/>
              <a:t>C is </a:t>
            </a:r>
            <a:r>
              <a:rPr lang="en-US" sz="1800" dirty="0">
                <a:solidFill>
                  <a:srgbClr val="FF0000"/>
                </a:solidFill>
              </a:rPr>
              <a:t>exposed terminal </a:t>
            </a:r>
            <a:r>
              <a:rPr lang="en-US" sz="1800" dirty="0"/>
              <a:t>(~ 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Mukesh Patel School of Technology Management and Engineering www.nmims.edu/Engineering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04710" y="4800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7647710" y="48006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866910" y="4800600"/>
            <a:ext cx="228600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3" name="Oval 12"/>
          <p:cNvSpPr/>
          <p:nvPr/>
        </p:nvSpPr>
        <p:spPr>
          <a:xfrm>
            <a:off x="10134600" y="4800600"/>
            <a:ext cx="228600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Hidden Terminal Problem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5402165" y="2895600"/>
            <a:ext cx="2606053" cy="2512890"/>
            <a:chOff x="3878164" y="2978946"/>
            <a:chExt cx="2606053" cy="2512890"/>
          </a:xfrm>
        </p:grpSpPr>
        <p:sp>
          <p:nvSpPr>
            <p:cNvPr id="30" name="Oval 216"/>
            <p:cNvSpPr>
              <a:spLocks noChangeAspect="1" noChangeArrowheads="1"/>
            </p:cNvSpPr>
            <p:nvPr/>
          </p:nvSpPr>
          <p:spPr bwMode="auto">
            <a:xfrm>
              <a:off x="3878164" y="2978946"/>
              <a:ext cx="2606053" cy="2512890"/>
            </a:xfrm>
            <a:prstGeom prst="ellipse">
              <a:avLst/>
            </a:prstGeom>
            <a:noFill/>
            <a:ln w="25400">
              <a:solidFill>
                <a:srgbClr val="92D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31" name="Picture 217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942" y="4078461"/>
              <a:ext cx="380093" cy="4414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 Box 220"/>
            <p:cNvSpPr txBox="1">
              <a:spLocks noChangeArrowheads="1"/>
            </p:cNvSpPr>
            <p:nvPr/>
          </p:nvSpPr>
          <p:spPr bwMode="auto">
            <a:xfrm>
              <a:off x="5078414" y="4436868"/>
              <a:ext cx="388248" cy="43088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200" b="1" dirty="0">
                  <a:solidFill>
                    <a:srgbClr val="92D050"/>
                  </a:solidFill>
                </a:rPr>
                <a:t>R</a:t>
              </a:r>
            </a:p>
          </p:txBody>
        </p:sp>
      </p:grpSp>
      <p:grpSp>
        <p:nvGrpSpPr>
          <p:cNvPr id="35" name="Group 237"/>
          <p:cNvGrpSpPr>
            <a:grpSpLocks/>
          </p:cNvGrpSpPr>
          <p:nvPr/>
        </p:nvGrpSpPr>
        <p:grpSpPr bwMode="auto">
          <a:xfrm rot="20867972">
            <a:off x="6611742" y="3187185"/>
            <a:ext cx="344394" cy="917275"/>
            <a:chOff x="748" y="1955"/>
            <a:chExt cx="320" cy="885"/>
          </a:xfrm>
        </p:grpSpPr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748" y="1955"/>
              <a:ext cx="320" cy="885"/>
            </a:xfrm>
            <a:custGeom>
              <a:avLst/>
              <a:gdLst>
                <a:gd name="T0" fmla="*/ 1 w 640"/>
                <a:gd name="T1" fmla="*/ 1 h 1769"/>
                <a:gd name="T2" fmla="*/ 1 w 640"/>
                <a:gd name="T3" fmla="*/ 1 h 1769"/>
                <a:gd name="T4" fmla="*/ 1 w 640"/>
                <a:gd name="T5" fmla="*/ 0 h 1769"/>
                <a:gd name="T6" fmla="*/ 0 w 640"/>
                <a:gd name="T7" fmla="*/ 1 h 1769"/>
                <a:gd name="T8" fmla="*/ 1 w 640"/>
                <a:gd name="T9" fmla="*/ 1 h 1769"/>
                <a:gd name="T10" fmla="*/ 1 w 640"/>
                <a:gd name="T11" fmla="*/ 1 h 1769"/>
                <a:gd name="T12" fmla="*/ 1 w 640"/>
                <a:gd name="T13" fmla="*/ 1 h 1769"/>
                <a:gd name="T14" fmla="*/ 1 w 640"/>
                <a:gd name="T15" fmla="*/ 1 h 1769"/>
                <a:gd name="T16" fmla="*/ 1 w 640"/>
                <a:gd name="T17" fmla="*/ 1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0"/>
                <a:gd name="T28" fmla="*/ 0 h 1769"/>
                <a:gd name="T29" fmla="*/ 640 w 640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" h="1769">
                  <a:moveTo>
                    <a:pt x="360" y="760"/>
                  </a:moveTo>
                  <a:lnTo>
                    <a:pt x="503" y="4"/>
                  </a:lnTo>
                  <a:lnTo>
                    <a:pt x="488" y="0"/>
                  </a:lnTo>
                  <a:lnTo>
                    <a:pt x="0" y="1042"/>
                  </a:lnTo>
                  <a:lnTo>
                    <a:pt x="226" y="1022"/>
                  </a:lnTo>
                  <a:lnTo>
                    <a:pt x="43" y="1763"/>
                  </a:lnTo>
                  <a:lnTo>
                    <a:pt x="58" y="1769"/>
                  </a:lnTo>
                  <a:lnTo>
                    <a:pt x="640" y="708"/>
                  </a:lnTo>
                  <a:lnTo>
                    <a:pt x="360" y="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787" y="2055"/>
              <a:ext cx="236" cy="659"/>
            </a:xfrm>
            <a:custGeom>
              <a:avLst/>
              <a:gdLst>
                <a:gd name="T0" fmla="*/ 0 w 473"/>
                <a:gd name="T1" fmla="*/ 0 h 1319"/>
                <a:gd name="T2" fmla="*/ 0 w 473"/>
                <a:gd name="T3" fmla="*/ 0 h 1319"/>
                <a:gd name="T4" fmla="*/ 0 w 473"/>
                <a:gd name="T5" fmla="*/ 0 h 1319"/>
                <a:gd name="T6" fmla="*/ 0 w 473"/>
                <a:gd name="T7" fmla="*/ 0 h 1319"/>
                <a:gd name="T8" fmla="*/ 0 w 473"/>
                <a:gd name="T9" fmla="*/ 0 h 1319"/>
                <a:gd name="T10" fmla="*/ 0 w 473"/>
                <a:gd name="T11" fmla="*/ 0 h 1319"/>
                <a:gd name="T12" fmla="*/ 0 w 473"/>
                <a:gd name="T13" fmla="*/ 0 h 13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3"/>
                <a:gd name="T22" fmla="*/ 0 h 1319"/>
                <a:gd name="T23" fmla="*/ 473 w 473"/>
                <a:gd name="T24" fmla="*/ 1319 h 13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3" h="1319">
                  <a:moveTo>
                    <a:pt x="353" y="0"/>
                  </a:moveTo>
                  <a:lnTo>
                    <a:pt x="0" y="788"/>
                  </a:lnTo>
                  <a:lnTo>
                    <a:pt x="214" y="768"/>
                  </a:lnTo>
                  <a:lnTo>
                    <a:pt x="69" y="1319"/>
                  </a:lnTo>
                  <a:lnTo>
                    <a:pt x="473" y="575"/>
                  </a:lnTo>
                  <a:lnTo>
                    <a:pt x="220" y="621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8" name="AutoShape 240"/>
          <p:cNvCxnSpPr>
            <a:cxnSpLocks noChangeShapeType="1"/>
          </p:cNvCxnSpPr>
          <p:nvPr/>
        </p:nvCxnSpPr>
        <p:spPr bwMode="auto">
          <a:xfrm rot="16200000" flipH="1" flipV="1">
            <a:off x="6015961" y="3784511"/>
            <a:ext cx="485974" cy="907183"/>
          </a:xfrm>
          <a:prstGeom prst="curvedConnector3">
            <a:avLst>
              <a:gd name="adj1" fmla="val -30417"/>
            </a:avLst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241"/>
          <p:cNvCxnSpPr>
            <a:cxnSpLocks noChangeShapeType="1"/>
          </p:cNvCxnSpPr>
          <p:nvPr/>
        </p:nvCxnSpPr>
        <p:spPr bwMode="auto">
          <a:xfrm rot="5400000" flipV="1">
            <a:off x="6926749" y="3881707"/>
            <a:ext cx="680363" cy="907183"/>
          </a:xfrm>
          <a:prstGeom prst="curvedConnector3">
            <a:avLst>
              <a:gd name="adj1" fmla="val -22028"/>
            </a:avLst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8"/>
          <p:cNvGrpSpPr/>
          <p:nvPr/>
        </p:nvGrpSpPr>
        <p:grpSpPr>
          <a:xfrm>
            <a:off x="6309348" y="3575963"/>
            <a:ext cx="2606053" cy="2512890"/>
            <a:chOff x="4785347" y="3659309"/>
            <a:chExt cx="2606053" cy="2512890"/>
          </a:xfrm>
        </p:grpSpPr>
        <p:sp>
          <p:nvSpPr>
            <p:cNvPr id="29" name="Oval 213"/>
            <p:cNvSpPr>
              <a:spLocks noChangeAspect="1" noChangeArrowheads="1"/>
            </p:cNvSpPr>
            <p:nvPr/>
          </p:nvSpPr>
          <p:spPr bwMode="auto">
            <a:xfrm>
              <a:off x="4785347" y="3659309"/>
              <a:ext cx="2606053" cy="251289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3" name="Text Box 219"/>
            <p:cNvSpPr txBox="1">
              <a:spLocks noChangeArrowheads="1"/>
            </p:cNvSpPr>
            <p:nvPr/>
          </p:nvSpPr>
          <p:spPr bwMode="auto">
            <a:xfrm>
              <a:off x="5915065" y="5147604"/>
              <a:ext cx="52931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200" dirty="0">
                  <a:solidFill>
                    <a:srgbClr val="00B0F0"/>
                  </a:solidFill>
                </a:rPr>
                <a:t>S2</a:t>
              </a:r>
            </a:p>
          </p:txBody>
        </p:sp>
        <p:pic>
          <p:nvPicPr>
            <p:cNvPr id="41" name="Picture 214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126" y="4758825"/>
              <a:ext cx="380093" cy="441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494982" y="3381574"/>
            <a:ext cx="2606053" cy="2512890"/>
            <a:chOff x="2970981" y="3464920"/>
            <a:chExt cx="2606053" cy="2512890"/>
          </a:xfrm>
        </p:grpSpPr>
        <p:sp>
          <p:nvSpPr>
            <p:cNvPr id="28" name="Oval 209"/>
            <p:cNvSpPr>
              <a:spLocks noChangeAspect="1" noChangeArrowheads="1"/>
            </p:cNvSpPr>
            <p:nvPr/>
          </p:nvSpPr>
          <p:spPr bwMode="auto">
            <a:xfrm>
              <a:off x="2970981" y="3464920"/>
              <a:ext cx="2606053" cy="2512890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2" name="Text Box 218"/>
            <p:cNvSpPr txBox="1">
              <a:spLocks noChangeArrowheads="1"/>
            </p:cNvSpPr>
            <p:nvPr/>
          </p:nvSpPr>
          <p:spPr bwMode="auto">
            <a:xfrm>
              <a:off x="4134298" y="4953215"/>
              <a:ext cx="529312" cy="43088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200" dirty="0">
                  <a:solidFill>
                    <a:srgbClr val="7030A0"/>
                  </a:solidFill>
                </a:rPr>
                <a:t>S1</a:t>
              </a:r>
            </a:p>
          </p:txBody>
        </p:sp>
        <p:pic>
          <p:nvPicPr>
            <p:cNvPr id="39" name="Picture 210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759" y="4564436"/>
              <a:ext cx="380093" cy="44142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1479643" y="1602105"/>
            <a:ext cx="784504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90000"/>
              </a:lnSpc>
            </a:pPr>
            <a:r>
              <a:rPr lang="en-US" altLang="zh-CN" sz="2800" dirty="0"/>
              <a:t>Other senders’ information are hidden from the current sender, so that transmissions at the same receiver cause collisions.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0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90321" y="169096"/>
            <a:ext cx="10364451" cy="1596177"/>
          </a:xfrm>
        </p:spPr>
        <p:txBody>
          <a:bodyPr/>
          <a:lstStyle/>
          <a:p>
            <a:r>
              <a:rPr lang="de-DE" b="1" dirty="0"/>
              <a:t>Exposed Terminal Problem</a:t>
            </a:r>
            <a:endParaRPr lang="en-US" b="1" dirty="0"/>
          </a:p>
        </p:txBody>
      </p:sp>
      <p:cxnSp>
        <p:nvCxnSpPr>
          <p:cNvPr id="28" name="AutoShape 242"/>
          <p:cNvCxnSpPr>
            <a:cxnSpLocks noChangeShapeType="1"/>
          </p:cNvCxnSpPr>
          <p:nvPr/>
        </p:nvCxnSpPr>
        <p:spPr bwMode="auto">
          <a:xfrm rot="16200000">
            <a:off x="7439603" y="2168281"/>
            <a:ext cx="405558" cy="671284"/>
          </a:xfrm>
          <a:prstGeom prst="curvedConnector3">
            <a:avLst>
              <a:gd name="adj1" fmla="val 160000"/>
            </a:avLst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6172201" y="1789128"/>
            <a:ext cx="2169437" cy="2097073"/>
            <a:chOff x="1905000" y="3288569"/>
            <a:chExt cx="2937158" cy="2807430"/>
          </a:xfrm>
        </p:grpSpPr>
        <p:sp>
          <p:nvSpPr>
            <p:cNvPr id="20" name="Oval 222"/>
            <p:cNvSpPr>
              <a:spLocks noChangeAspect="1" noChangeArrowheads="1"/>
            </p:cNvSpPr>
            <p:nvPr/>
          </p:nvSpPr>
          <p:spPr bwMode="auto">
            <a:xfrm>
              <a:off x="1905000" y="3288569"/>
              <a:ext cx="2937158" cy="2807430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Text Box 233"/>
            <p:cNvSpPr txBox="1">
              <a:spLocks noChangeArrowheads="1"/>
            </p:cNvSpPr>
            <p:nvPr/>
          </p:nvSpPr>
          <p:spPr bwMode="auto">
            <a:xfrm>
              <a:off x="3182932" y="4917377"/>
              <a:ext cx="603771" cy="45323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1600" b="1" dirty="0">
                  <a:solidFill>
                    <a:srgbClr val="7030A0"/>
                  </a:solidFill>
                </a:rPr>
                <a:t>R1</a:t>
              </a:r>
            </a:p>
          </p:txBody>
        </p:sp>
        <p:pic>
          <p:nvPicPr>
            <p:cNvPr id="29" name="Picture 223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655" y="4516961"/>
              <a:ext cx="428385" cy="49316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843485" y="1383570"/>
            <a:ext cx="2169437" cy="2097073"/>
            <a:chOff x="2813838" y="2745633"/>
            <a:chExt cx="2937158" cy="2807430"/>
          </a:xfrm>
        </p:grpSpPr>
        <p:sp>
          <p:nvSpPr>
            <p:cNvPr id="21" name="Oval 225"/>
            <p:cNvSpPr>
              <a:spLocks noChangeAspect="1" noChangeArrowheads="1"/>
            </p:cNvSpPr>
            <p:nvPr/>
          </p:nvSpPr>
          <p:spPr bwMode="auto">
            <a:xfrm>
              <a:off x="2813838" y="2745633"/>
              <a:ext cx="2937158" cy="2807430"/>
            </a:xfrm>
            <a:prstGeom prst="ellipse">
              <a:avLst/>
            </a:prstGeom>
            <a:noFill/>
            <a:ln w="25400">
              <a:solidFill>
                <a:srgbClr val="92D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" name="Text Box 235"/>
            <p:cNvSpPr txBox="1">
              <a:spLocks noChangeArrowheads="1"/>
            </p:cNvSpPr>
            <p:nvPr/>
          </p:nvSpPr>
          <p:spPr bwMode="auto">
            <a:xfrm>
              <a:off x="4091082" y="4374441"/>
              <a:ext cx="588578" cy="453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1600" b="1" dirty="0">
                  <a:solidFill>
                    <a:srgbClr val="92D050"/>
                  </a:solidFill>
                </a:rPr>
                <a:t>S1</a:t>
              </a:r>
            </a:p>
          </p:txBody>
        </p:sp>
        <p:pic>
          <p:nvPicPr>
            <p:cNvPr id="30" name="Picture 226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494" y="3974025"/>
              <a:ext cx="428385" cy="49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598679" y="1464682"/>
            <a:ext cx="2169437" cy="2097073"/>
            <a:chOff x="3836281" y="2854221"/>
            <a:chExt cx="2937158" cy="2807430"/>
          </a:xfrm>
        </p:grpSpPr>
        <p:sp>
          <p:nvSpPr>
            <p:cNvPr id="22" name="Oval 228"/>
            <p:cNvSpPr>
              <a:spLocks noChangeAspect="1" noChangeArrowheads="1"/>
            </p:cNvSpPr>
            <p:nvPr/>
          </p:nvSpPr>
          <p:spPr bwMode="auto">
            <a:xfrm>
              <a:off x="3836281" y="2854221"/>
              <a:ext cx="2937158" cy="280743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" name="Text Box 236"/>
            <p:cNvSpPr txBox="1">
              <a:spLocks noChangeArrowheads="1"/>
            </p:cNvSpPr>
            <p:nvPr/>
          </p:nvSpPr>
          <p:spPr bwMode="auto">
            <a:xfrm>
              <a:off x="5113525" y="4483028"/>
              <a:ext cx="588578" cy="453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1600" b="1" dirty="0">
                  <a:solidFill>
                    <a:srgbClr val="00B0F0"/>
                  </a:solidFill>
                </a:rPr>
                <a:t>S2</a:t>
              </a:r>
            </a:p>
          </p:txBody>
        </p:sp>
        <p:pic>
          <p:nvPicPr>
            <p:cNvPr id="31" name="Picture 229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937" y="4082612"/>
              <a:ext cx="428385" cy="49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8269963" y="1789128"/>
            <a:ext cx="2169437" cy="2097073"/>
            <a:chOff x="4745119" y="3288569"/>
            <a:chExt cx="2937158" cy="2807430"/>
          </a:xfrm>
        </p:grpSpPr>
        <p:sp>
          <p:nvSpPr>
            <p:cNvPr id="23" name="Oval 231"/>
            <p:cNvSpPr>
              <a:spLocks noChangeAspect="1" noChangeArrowheads="1"/>
            </p:cNvSpPr>
            <p:nvPr/>
          </p:nvSpPr>
          <p:spPr bwMode="auto">
            <a:xfrm>
              <a:off x="4745119" y="3288569"/>
              <a:ext cx="2937158" cy="2807430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5" name="Text Box 234"/>
            <p:cNvSpPr txBox="1">
              <a:spLocks noChangeArrowheads="1"/>
            </p:cNvSpPr>
            <p:nvPr/>
          </p:nvSpPr>
          <p:spPr bwMode="auto">
            <a:xfrm>
              <a:off x="6023051" y="4917377"/>
              <a:ext cx="603771" cy="453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1600" b="1" dirty="0">
                  <a:solidFill>
                    <a:srgbClr val="FFC000"/>
                  </a:solidFill>
                </a:rPr>
                <a:t>R2</a:t>
              </a:r>
            </a:p>
          </p:txBody>
        </p:sp>
        <p:pic>
          <p:nvPicPr>
            <p:cNvPr id="32" name="Picture 232" descr="mica2Mo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775" y="4516961"/>
              <a:ext cx="428385" cy="49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" name="AutoShape 243"/>
          <p:cNvCxnSpPr>
            <a:cxnSpLocks noChangeShapeType="1"/>
          </p:cNvCxnSpPr>
          <p:nvPr/>
        </p:nvCxnSpPr>
        <p:spPr bwMode="auto">
          <a:xfrm rot="5400000" flipH="1">
            <a:off x="8906639" y="2208837"/>
            <a:ext cx="324447" cy="671284"/>
          </a:xfrm>
          <a:prstGeom prst="curvedConnector3">
            <a:avLst>
              <a:gd name="adj1" fmla="val 175000"/>
            </a:avLst>
          </a:prstGeom>
          <a:noFill/>
          <a:ln w="50800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838200" y="1566209"/>
            <a:ext cx="524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342900" algn="just"/>
            <a:r>
              <a:rPr lang="en-US" dirty="0"/>
              <a:t>The sender mistakenly think the medium is in use, so that it unnecessarily defers the transmission.</a:t>
            </a:r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 flipV="1">
            <a:off x="3124201" y="4367007"/>
            <a:ext cx="804845" cy="60628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15"/>
          <p:cNvSpPr>
            <a:spLocks noChangeShapeType="1"/>
          </p:cNvSpPr>
          <p:nvPr/>
        </p:nvSpPr>
        <p:spPr bwMode="auto">
          <a:xfrm>
            <a:off x="4433749" y="4367007"/>
            <a:ext cx="804845" cy="60628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16"/>
          <p:cNvSpPr>
            <a:spLocks noChangeShapeType="1"/>
          </p:cNvSpPr>
          <p:nvPr/>
        </p:nvSpPr>
        <p:spPr bwMode="auto">
          <a:xfrm>
            <a:off x="3124201" y="4973297"/>
            <a:ext cx="804845" cy="606289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Text Box 18"/>
          <p:cNvSpPr txBox="1">
            <a:spLocks noChangeArrowheads="1"/>
          </p:cNvSpPr>
          <p:nvPr/>
        </p:nvSpPr>
        <p:spPr bwMode="auto">
          <a:xfrm>
            <a:off x="3616586" y="4648201"/>
            <a:ext cx="565924" cy="32316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None/>
            </a:pPr>
            <a:r>
              <a:rPr lang="en-US" sz="1500" dirty="0"/>
              <a:t>RTS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4510553" y="4032724"/>
            <a:ext cx="569387" cy="32316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None/>
            </a:pPr>
            <a:r>
              <a:rPr lang="en-US" sz="1500" dirty="0"/>
              <a:t>CTS</a:t>
            </a:r>
          </a:p>
        </p:txBody>
      </p:sp>
      <p:sp>
        <p:nvSpPr>
          <p:cNvPr id="77" name="Text Box 26"/>
          <p:cNvSpPr txBox="1">
            <a:spLocks noChangeArrowheads="1"/>
          </p:cNvSpPr>
          <p:nvPr/>
        </p:nvSpPr>
        <p:spPr bwMode="auto">
          <a:xfrm>
            <a:off x="5751846" y="4633568"/>
            <a:ext cx="669029" cy="32316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None/>
            </a:pPr>
            <a:r>
              <a:rPr lang="en-US" sz="1500" dirty="0"/>
              <a:t>DATA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90799" y="3962400"/>
            <a:ext cx="7388828" cy="2592806"/>
            <a:chOff x="1066799" y="3962400"/>
            <a:chExt cx="7388828" cy="2592806"/>
          </a:xfrm>
        </p:grpSpPr>
        <p:sp>
          <p:nvSpPr>
            <p:cNvPr id="58" name="Line 6"/>
            <p:cNvSpPr>
              <a:spLocks noChangeShapeType="1"/>
            </p:cNvSpPr>
            <p:nvPr/>
          </p:nvSpPr>
          <p:spPr bwMode="auto">
            <a:xfrm>
              <a:off x="1070102" y="6185874"/>
              <a:ext cx="73585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7"/>
            <p:cNvSpPr>
              <a:spLocks noChangeShapeType="1"/>
            </p:cNvSpPr>
            <p:nvPr/>
          </p:nvSpPr>
          <p:spPr bwMode="auto">
            <a:xfrm>
              <a:off x="1070102" y="5579585"/>
              <a:ext cx="73585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8"/>
            <p:cNvSpPr>
              <a:spLocks noChangeShapeType="1"/>
            </p:cNvSpPr>
            <p:nvPr/>
          </p:nvSpPr>
          <p:spPr bwMode="auto">
            <a:xfrm>
              <a:off x="1070102" y="4973296"/>
              <a:ext cx="73585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9"/>
            <p:cNvSpPr>
              <a:spLocks noChangeShapeType="1"/>
            </p:cNvSpPr>
            <p:nvPr/>
          </p:nvSpPr>
          <p:spPr bwMode="auto">
            <a:xfrm>
              <a:off x="1070102" y="4367006"/>
              <a:ext cx="73585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 Box 10"/>
            <p:cNvSpPr txBox="1">
              <a:spLocks noChangeArrowheads="1"/>
            </p:cNvSpPr>
            <p:nvPr/>
          </p:nvSpPr>
          <p:spPr bwMode="auto">
            <a:xfrm>
              <a:off x="1066799" y="3962400"/>
              <a:ext cx="46519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000" dirty="0"/>
                <a:t>R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86" name="Text Box 47"/>
            <p:cNvSpPr txBox="1">
              <a:spLocks noChangeArrowheads="1"/>
            </p:cNvSpPr>
            <p:nvPr/>
          </p:nvSpPr>
          <p:spPr bwMode="auto">
            <a:xfrm>
              <a:off x="7834944" y="6185874"/>
              <a:ext cx="6206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dirty="0"/>
                <a:t>time</a:t>
              </a:r>
            </a:p>
          </p:txBody>
        </p:sp>
        <p:sp>
          <p:nvSpPr>
            <p:cNvPr id="92" name="Text Box 10"/>
            <p:cNvSpPr txBox="1">
              <a:spLocks noChangeArrowheads="1"/>
            </p:cNvSpPr>
            <p:nvPr/>
          </p:nvSpPr>
          <p:spPr bwMode="auto">
            <a:xfrm>
              <a:off x="1070747" y="4561212"/>
              <a:ext cx="46519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000" dirty="0"/>
                <a:t>S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93" name="Text Box 10"/>
            <p:cNvSpPr txBox="1">
              <a:spLocks noChangeArrowheads="1"/>
            </p:cNvSpPr>
            <p:nvPr/>
          </p:nvSpPr>
          <p:spPr bwMode="auto">
            <a:xfrm>
              <a:off x="1082409" y="5173219"/>
              <a:ext cx="46519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000" dirty="0"/>
                <a:t>S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94" name="Text Box 10"/>
            <p:cNvSpPr txBox="1">
              <a:spLocks noChangeArrowheads="1"/>
            </p:cNvSpPr>
            <p:nvPr/>
          </p:nvSpPr>
          <p:spPr bwMode="auto">
            <a:xfrm>
              <a:off x="1082409" y="5776100"/>
              <a:ext cx="46519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buNone/>
              </a:pPr>
              <a:r>
                <a:rPr lang="en-US" sz="2000" dirty="0"/>
                <a:t>R</a:t>
              </a:r>
              <a:r>
                <a:rPr lang="en-US" sz="2000" baseline="-25000" dirty="0"/>
                <a:t>2</a:t>
              </a:r>
            </a:p>
          </p:txBody>
        </p:sp>
      </p:grpSp>
      <p:sp>
        <p:nvSpPr>
          <p:cNvPr id="98" name="Line 27"/>
          <p:cNvSpPr>
            <a:spLocks noChangeShapeType="1"/>
          </p:cNvSpPr>
          <p:nvPr/>
        </p:nvSpPr>
        <p:spPr bwMode="auto">
          <a:xfrm flipV="1">
            <a:off x="6469448" y="4354293"/>
            <a:ext cx="769553" cy="602439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27"/>
          <p:cNvSpPr>
            <a:spLocks noChangeShapeType="1"/>
          </p:cNvSpPr>
          <p:nvPr/>
        </p:nvSpPr>
        <p:spPr bwMode="auto">
          <a:xfrm flipV="1">
            <a:off x="6698048" y="4365435"/>
            <a:ext cx="769553" cy="602439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27"/>
          <p:cNvSpPr>
            <a:spLocks noChangeShapeType="1"/>
          </p:cNvSpPr>
          <p:nvPr/>
        </p:nvSpPr>
        <p:spPr bwMode="auto">
          <a:xfrm flipV="1">
            <a:off x="6926648" y="4365435"/>
            <a:ext cx="769553" cy="602439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27"/>
          <p:cNvSpPr>
            <a:spLocks noChangeShapeType="1"/>
          </p:cNvSpPr>
          <p:nvPr/>
        </p:nvSpPr>
        <p:spPr bwMode="auto">
          <a:xfrm flipV="1">
            <a:off x="7155248" y="4364516"/>
            <a:ext cx="769553" cy="602439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20"/>
          <p:cNvSpPr>
            <a:spLocks noChangeShapeType="1"/>
          </p:cNvSpPr>
          <p:nvPr/>
        </p:nvSpPr>
        <p:spPr bwMode="auto">
          <a:xfrm>
            <a:off x="7162801" y="4953001"/>
            <a:ext cx="555783" cy="626585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21"/>
          <p:cNvSpPr>
            <a:spLocks noChangeShapeType="1"/>
          </p:cNvSpPr>
          <p:nvPr/>
        </p:nvSpPr>
        <p:spPr bwMode="auto">
          <a:xfrm>
            <a:off x="6477001" y="4973483"/>
            <a:ext cx="605823" cy="606103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Line 22"/>
          <p:cNvSpPr>
            <a:spLocks noChangeShapeType="1"/>
          </p:cNvSpPr>
          <p:nvPr/>
        </p:nvSpPr>
        <p:spPr bwMode="auto">
          <a:xfrm>
            <a:off x="6711337" y="4973483"/>
            <a:ext cx="600087" cy="606103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23"/>
          <p:cNvSpPr>
            <a:spLocks noChangeShapeType="1"/>
          </p:cNvSpPr>
          <p:nvPr/>
        </p:nvSpPr>
        <p:spPr bwMode="auto">
          <a:xfrm>
            <a:off x="6945673" y="4973483"/>
            <a:ext cx="594351" cy="606103"/>
          </a:xfrm>
          <a:prstGeom prst="line">
            <a:avLst/>
          </a:prstGeom>
          <a:noFill/>
          <a:ln w="38100">
            <a:solidFill>
              <a:srgbClr val="00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Text Box 18"/>
          <p:cNvSpPr txBox="1">
            <a:spLocks noChangeArrowheads="1"/>
          </p:cNvSpPr>
          <p:nvPr/>
        </p:nvSpPr>
        <p:spPr bwMode="auto">
          <a:xfrm>
            <a:off x="4086691" y="5245576"/>
            <a:ext cx="1866217" cy="32316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None/>
            </a:pPr>
            <a:r>
              <a:rPr lang="en-US" sz="1500" dirty="0">
                <a:solidFill>
                  <a:srgbClr val="FF0000"/>
                </a:solidFill>
              </a:rPr>
              <a:t>Find medium in use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823291" y="4303628"/>
            <a:ext cx="562544" cy="515469"/>
            <a:chOff x="2503136" y="4186606"/>
            <a:chExt cx="546307" cy="410486"/>
          </a:xfrm>
        </p:grpSpPr>
        <p:sp>
          <p:nvSpPr>
            <p:cNvPr id="50" name="TextBox 49"/>
            <p:cNvSpPr txBox="1"/>
            <p:nvPr/>
          </p:nvSpPr>
          <p:spPr>
            <a:xfrm>
              <a:off x="2503136" y="4186606"/>
              <a:ext cx="546307" cy="294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dirty="0" smtClean="0">
                  <a:solidFill>
                    <a:srgbClr val="FF0000"/>
                  </a:solidFill>
                </a:rPr>
                <a:t> 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Oval 209"/>
            <p:cNvSpPr>
              <a:spLocks noChangeAspect="1" noChangeArrowheads="1"/>
            </p:cNvSpPr>
            <p:nvPr/>
          </p:nvSpPr>
          <p:spPr bwMode="auto">
            <a:xfrm>
              <a:off x="2600309" y="4231957"/>
              <a:ext cx="372911" cy="3651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44357" y="4495794"/>
            <a:ext cx="580043" cy="453647"/>
            <a:chOff x="2503136" y="4186606"/>
            <a:chExt cx="546307" cy="410486"/>
          </a:xfrm>
        </p:grpSpPr>
        <p:sp>
          <p:nvSpPr>
            <p:cNvPr id="53" name="TextBox 52"/>
            <p:cNvSpPr txBox="1"/>
            <p:nvPr/>
          </p:nvSpPr>
          <p:spPr>
            <a:xfrm>
              <a:off x="2503136" y="4186606"/>
              <a:ext cx="546307" cy="334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dirty="0" smtClean="0">
                  <a:solidFill>
                    <a:srgbClr val="FF0000"/>
                  </a:solidFill>
                </a:rPr>
                <a:t>  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Oval 209"/>
            <p:cNvSpPr>
              <a:spLocks noChangeAspect="1" noChangeArrowheads="1"/>
            </p:cNvSpPr>
            <p:nvPr/>
          </p:nvSpPr>
          <p:spPr bwMode="auto">
            <a:xfrm>
              <a:off x="2600309" y="4231957"/>
              <a:ext cx="372911" cy="3651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09241" y="4531424"/>
            <a:ext cx="470084" cy="403640"/>
            <a:chOff x="2503136" y="4186606"/>
            <a:chExt cx="546307" cy="410486"/>
          </a:xfrm>
        </p:grpSpPr>
        <p:sp>
          <p:nvSpPr>
            <p:cNvPr id="56" name="TextBox 55"/>
            <p:cNvSpPr txBox="1"/>
            <p:nvPr/>
          </p:nvSpPr>
          <p:spPr>
            <a:xfrm>
              <a:off x="2503136" y="4186606"/>
              <a:ext cx="546307" cy="375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dirty="0" smtClean="0">
                  <a:solidFill>
                    <a:srgbClr val="FF0000"/>
                  </a:solidFill>
                </a:rPr>
                <a:t> 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Oval 209"/>
            <p:cNvSpPr>
              <a:spLocks noChangeAspect="1" noChangeArrowheads="1"/>
            </p:cNvSpPr>
            <p:nvPr/>
          </p:nvSpPr>
          <p:spPr bwMode="auto">
            <a:xfrm>
              <a:off x="2600309" y="4231957"/>
              <a:ext cx="372911" cy="36513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65" name="Group 237"/>
          <p:cNvGrpSpPr>
            <a:grpSpLocks/>
          </p:cNvGrpSpPr>
          <p:nvPr/>
        </p:nvGrpSpPr>
        <p:grpSpPr bwMode="auto">
          <a:xfrm rot="20867972">
            <a:off x="9008436" y="1245234"/>
            <a:ext cx="344394" cy="917275"/>
            <a:chOff x="748" y="1955"/>
            <a:chExt cx="320" cy="885"/>
          </a:xfrm>
        </p:grpSpPr>
        <p:sp>
          <p:nvSpPr>
            <p:cNvPr id="69" name="Freeform 238"/>
            <p:cNvSpPr>
              <a:spLocks/>
            </p:cNvSpPr>
            <p:nvPr/>
          </p:nvSpPr>
          <p:spPr bwMode="auto">
            <a:xfrm>
              <a:off x="748" y="1955"/>
              <a:ext cx="320" cy="885"/>
            </a:xfrm>
            <a:custGeom>
              <a:avLst/>
              <a:gdLst>
                <a:gd name="T0" fmla="*/ 1 w 640"/>
                <a:gd name="T1" fmla="*/ 1 h 1769"/>
                <a:gd name="T2" fmla="*/ 1 w 640"/>
                <a:gd name="T3" fmla="*/ 1 h 1769"/>
                <a:gd name="T4" fmla="*/ 1 w 640"/>
                <a:gd name="T5" fmla="*/ 0 h 1769"/>
                <a:gd name="T6" fmla="*/ 0 w 640"/>
                <a:gd name="T7" fmla="*/ 1 h 1769"/>
                <a:gd name="T8" fmla="*/ 1 w 640"/>
                <a:gd name="T9" fmla="*/ 1 h 1769"/>
                <a:gd name="T10" fmla="*/ 1 w 640"/>
                <a:gd name="T11" fmla="*/ 1 h 1769"/>
                <a:gd name="T12" fmla="*/ 1 w 640"/>
                <a:gd name="T13" fmla="*/ 1 h 1769"/>
                <a:gd name="T14" fmla="*/ 1 w 640"/>
                <a:gd name="T15" fmla="*/ 1 h 1769"/>
                <a:gd name="T16" fmla="*/ 1 w 640"/>
                <a:gd name="T17" fmla="*/ 1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0"/>
                <a:gd name="T28" fmla="*/ 0 h 1769"/>
                <a:gd name="T29" fmla="*/ 640 w 640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" h="1769">
                  <a:moveTo>
                    <a:pt x="360" y="760"/>
                  </a:moveTo>
                  <a:lnTo>
                    <a:pt x="503" y="4"/>
                  </a:lnTo>
                  <a:lnTo>
                    <a:pt x="488" y="0"/>
                  </a:lnTo>
                  <a:lnTo>
                    <a:pt x="0" y="1042"/>
                  </a:lnTo>
                  <a:lnTo>
                    <a:pt x="226" y="1022"/>
                  </a:lnTo>
                  <a:lnTo>
                    <a:pt x="43" y="1763"/>
                  </a:lnTo>
                  <a:lnTo>
                    <a:pt x="58" y="1769"/>
                  </a:lnTo>
                  <a:lnTo>
                    <a:pt x="640" y="708"/>
                  </a:lnTo>
                  <a:lnTo>
                    <a:pt x="360" y="7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39"/>
            <p:cNvSpPr>
              <a:spLocks/>
            </p:cNvSpPr>
            <p:nvPr/>
          </p:nvSpPr>
          <p:spPr bwMode="auto">
            <a:xfrm>
              <a:off x="787" y="2055"/>
              <a:ext cx="236" cy="659"/>
            </a:xfrm>
            <a:custGeom>
              <a:avLst/>
              <a:gdLst>
                <a:gd name="T0" fmla="*/ 0 w 473"/>
                <a:gd name="T1" fmla="*/ 0 h 1319"/>
                <a:gd name="T2" fmla="*/ 0 w 473"/>
                <a:gd name="T3" fmla="*/ 0 h 1319"/>
                <a:gd name="T4" fmla="*/ 0 w 473"/>
                <a:gd name="T5" fmla="*/ 0 h 1319"/>
                <a:gd name="T6" fmla="*/ 0 w 473"/>
                <a:gd name="T7" fmla="*/ 0 h 1319"/>
                <a:gd name="T8" fmla="*/ 0 w 473"/>
                <a:gd name="T9" fmla="*/ 0 h 1319"/>
                <a:gd name="T10" fmla="*/ 0 w 473"/>
                <a:gd name="T11" fmla="*/ 0 h 1319"/>
                <a:gd name="T12" fmla="*/ 0 w 473"/>
                <a:gd name="T13" fmla="*/ 0 h 13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3"/>
                <a:gd name="T22" fmla="*/ 0 h 1319"/>
                <a:gd name="T23" fmla="*/ 473 w 473"/>
                <a:gd name="T24" fmla="*/ 1319 h 13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3" h="1319">
                  <a:moveTo>
                    <a:pt x="353" y="0"/>
                  </a:moveTo>
                  <a:lnTo>
                    <a:pt x="0" y="788"/>
                  </a:lnTo>
                  <a:lnTo>
                    <a:pt x="214" y="768"/>
                  </a:lnTo>
                  <a:lnTo>
                    <a:pt x="69" y="1319"/>
                  </a:lnTo>
                  <a:lnTo>
                    <a:pt x="473" y="575"/>
                  </a:lnTo>
                  <a:lnTo>
                    <a:pt x="220" y="621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" name="Text Box 18"/>
          <p:cNvSpPr txBox="1">
            <a:spLocks noChangeArrowheads="1"/>
          </p:cNvSpPr>
          <p:nvPr/>
        </p:nvSpPr>
        <p:spPr bwMode="auto">
          <a:xfrm>
            <a:off x="3836245" y="5638800"/>
            <a:ext cx="4268604" cy="5232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None/>
            </a:pPr>
            <a:r>
              <a:rPr lang="en-US" sz="2800" dirty="0">
                <a:solidFill>
                  <a:srgbClr val="FF0000"/>
                </a:solidFill>
              </a:rPr>
              <a:t>Wait until medium is clear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70" grpId="0" animBg="1"/>
      <p:bldP spid="71" grpId="0" animBg="1"/>
      <p:bldP spid="7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934200" y="3200400"/>
            <a:ext cx="2743200" cy="2743200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20000" y="3200400"/>
            <a:ext cx="2743200" cy="2743200"/>
          </a:xfrm>
          <a:prstGeom prst="ellipse">
            <a:avLst/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1218" cy="1325563"/>
          </a:xfrm>
        </p:spPr>
        <p:txBody>
          <a:bodyPr>
            <a:normAutofit/>
          </a:bodyPr>
          <a:lstStyle/>
          <a:p>
            <a:r>
              <a:rPr lang="en-US" b="1" dirty="0"/>
              <a:t>Wireless Medium Access Problems</a:t>
            </a:r>
            <a:br>
              <a:rPr lang="en-US" b="1" dirty="0"/>
            </a:br>
            <a:r>
              <a:rPr lang="en-US" b="1" dirty="0"/>
              <a:t>Terminology – Near / far 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0185" y="2400343"/>
            <a:ext cx="10363826" cy="3424107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B closer to C, compared to A</a:t>
            </a:r>
          </a:p>
          <a:p>
            <a:r>
              <a:rPr lang="en-US" sz="2000" dirty="0"/>
              <a:t>B’s signal drowns that of </a:t>
            </a:r>
            <a:r>
              <a:rPr lang="en-US" sz="2000" dirty="0" smtClean="0"/>
              <a:t>A</a:t>
            </a:r>
          </a:p>
          <a:p>
            <a:pPr lvl="1"/>
            <a:r>
              <a:rPr lang="en-US" dirty="0" smtClean="0"/>
              <a:t>Signal </a:t>
            </a:r>
            <a:r>
              <a:rPr lang="en-US" dirty="0"/>
              <a:t>from source B is overpowering or dominating the signal from source A</a:t>
            </a:r>
            <a:endParaRPr lang="en-US" sz="1600" dirty="0"/>
          </a:p>
          <a:p>
            <a:r>
              <a:rPr lang="en-US" sz="2000" dirty="0"/>
              <a:t>C may not hear A; A not </a:t>
            </a:r>
            <a:r>
              <a:rPr lang="en-US" sz="2000" i="1" dirty="0"/>
              <a:t>visible</a:t>
            </a:r>
          </a:p>
          <a:p>
            <a:r>
              <a:rPr lang="en-US" sz="2000" dirty="0"/>
              <a:t>C cannot receive A’s transmission</a:t>
            </a:r>
          </a:p>
          <a:p>
            <a:pPr lvl="1"/>
            <a:r>
              <a:rPr lang="en-US" sz="1800" dirty="0"/>
              <a:t>Critical issue in CDM </a:t>
            </a:r>
            <a:r>
              <a:rPr lang="en-US" sz="1800" dirty="0" smtClean="0"/>
              <a:t>v/s </a:t>
            </a:r>
            <a:r>
              <a:rPr lang="en-US" sz="1800" dirty="0"/>
              <a:t>GSM which has time slots for all terminals</a:t>
            </a:r>
          </a:p>
          <a:p>
            <a:pPr lvl="2"/>
            <a:r>
              <a:rPr lang="en-US" sz="1800" dirty="0"/>
              <a:t>GSM: No simultaneous transmission</a:t>
            </a:r>
          </a:p>
          <a:p>
            <a:pPr lvl="2"/>
            <a:r>
              <a:rPr lang="en-US" sz="1800" dirty="0"/>
              <a:t>CDM has simultaneous transmission</a:t>
            </a:r>
          </a:p>
          <a:p>
            <a:pPr lvl="2"/>
            <a:r>
              <a:rPr lang="en-US" sz="1800" dirty="0"/>
              <a:t>CDM: All terminals should be detectable</a:t>
            </a:r>
          </a:p>
          <a:p>
            <a:pPr lvl="2">
              <a:buNone/>
            </a:pPr>
            <a:r>
              <a:rPr lang="en-US" sz="1800" dirty="0" smtClean="0"/>
              <a:t>     by </a:t>
            </a:r>
            <a:r>
              <a:rPr lang="en-US" sz="1800" dirty="0"/>
              <a:t>base station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181110" y="4495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9019310" y="44958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9476510" y="4495800"/>
            <a:ext cx="228600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658" y="274638"/>
            <a:ext cx="8997142" cy="944562"/>
          </a:xfrm>
        </p:spPr>
        <p:txBody>
          <a:bodyPr>
            <a:normAutofit/>
          </a:bodyPr>
          <a:lstStyle/>
          <a:p>
            <a:r>
              <a:rPr lang="en-US" b="1" dirty="0"/>
              <a:t>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3658" y="1143001"/>
            <a:ext cx="8997142" cy="49831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Describes how several users can share a medium with minimum or no interference.</a:t>
            </a:r>
          </a:p>
          <a:p>
            <a:pPr algn="just"/>
            <a:r>
              <a:rPr lang="en-US" dirty="0"/>
              <a:t>Many users (car drivers) use the same medium (the highways) with hopefully no interference (i.e. accidents)</a:t>
            </a:r>
          </a:p>
          <a:p>
            <a:pPr algn="just"/>
            <a:r>
              <a:rPr lang="en-US" dirty="0"/>
              <a:t>Possible due to the provision of several lanes separating the traffic.</a:t>
            </a:r>
          </a:p>
          <a:p>
            <a:pPr algn="just"/>
            <a:r>
              <a:rPr lang="en-US" dirty="0"/>
              <a:t>Also different cars use the same medium (</a:t>
            </a:r>
            <a:r>
              <a:rPr lang="en-US" dirty="0" err="1"/>
              <a:t>i.e</a:t>
            </a:r>
            <a:r>
              <a:rPr lang="en-US" dirty="0"/>
              <a:t>, the same lane) at different points in time.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922712" y="365126"/>
            <a:ext cx="10431087" cy="624090"/>
          </a:xfrm>
        </p:spPr>
        <p:txBody>
          <a:bodyPr>
            <a:normAutofit/>
          </a:bodyPr>
          <a:lstStyle/>
          <a:p>
            <a:r>
              <a:rPr lang="de-DE" b="1" dirty="0"/>
              <a:t>Multiplexing </a:t>
            </a:r>
            <a:endParaRPr lang="en-US" b="1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922711" y="1143001"/>
            <a:ext cx="10316096" cy="4983163"/>
          </a:xfrm>
        </p:spPr>
        <p:txBody>
          <a:bodyPr>
            <a:normAutofit/>
          </a:bodyPr>
          <a:lstStyle/>
          <a:p>
            <a:pPr algn="just"/>
            <a:r>
              <a:rPr lang="de-DE" dirty="0"/>
              <a:t>The wireless channels can be multiplexed in four dimensions:</a:t>
            </a:r>
          </a:p>
          <a:p>
            <a:pPr lvl="1" algn="just"/>
            <a:r>
              <a:rPr lang="de-DE" sz="2200" dirty="0">
                <a:solidFill>
                  <a:schemeClr val="accent4">
                    <a:lumMod val="75000"/>
                  </a:schemeClr>
                </a:solidFill>
              </a:rPr>
              <a:t>Time(t):</a:t>
            </a:r>
            <a:r>
              <a:rPr lang="de-DE" sz="2200" dirty="0"/>
              <a:t> </a:t>
            </a:r>
            <a:r>
              <a:rPr lang="en-US" sz="2200" dirty="0"/>
              <a:t>A channel gets the whole frequency spectrum for a certain amount of time. </a:t>
            </a:r>
          </a:p>
          <a:p>
            <a:pPr lvl="1" algn="just"/>
            <a:endParaRPr lang="de-DE" sz="2200" dirty="0">
              <a:solidFill>
                <a:srgbClr val="FF0000"/>
              </a:solidFill>
            </a:endParaRPr>
          </a:p>
          <a:p>
            <a:pPr lvl="1" algn="just"/>
            <a:r>
              <a:rPr lang="de-DE" sz="2200" dirty="0">
                <a:solidFill>
                  <a:srgbClr val="7030A0"/>
                </a:solidFill>
              </a:rPr>
              <a:t>Space(s): </a:t>
            </a:r>
            <a:r>
              <a:rPr lang="en-US" sz="2200" dirty="0"/>
              <a:t>Same frequency can be reused when the base stations are separated in space.</a:t>
            </a:r>
          </a:p>
          <a:p>
            <a:pPr lvl="1" algn="just"/>
            <a:endParaRPr lang="de-DE" sz="2200" dirty="0"/>
          </a:p>
          <a:p>
            <a:pPr lvl="1" algn="just"/>
            <a:r>
              <a:rPr lang="de-DE" sz="2200" dirty="0">
                <a:solidFill>
                  <a:srgbClr val="7030A0"/>
                </a:solidFill>
              </a:rPr>
              <a:t>Frequency(f): </a:t>
            </a:r>
            <a:r>
              <a:rPr lang="de-DE" sz="2200" dirty="0"/>
              <a:t>T</a:t>
            </a:r>
            <a:r>
              <a:rPr lang="en-US" sz="2200" dirty="0"/>
              <a:t>he whole spectrum is separated into smaller frequency bands.</a:t>
            </a:r>
          </a:p>
          <a:p>
            <a:pPr lvl="1" algn="just"/>
            <a:endParaRPr lang="de-DE" sz="2200" dirty="0"/>
          </a:p>
          <a:p>
            <a:pPr lvl="1" algn="just"/>
            <a:r>
              <a:rPr lang="de-DE" sz="2200" dirty="0">
                <a:solidFill>
                  <a:srgbClr val="7030A0"/>
                </a:solidFill>
              </a:rPr>
              <a:t>Code(c):</a:t>
            </a:r>
            <a:r>
              <a:rPr lang="en-US" sz="2200" dirty="0"/>
              <a:t>Each channel uses a unique code for transmitting.</a:t>
            </a:r>
          </a:p>
          <a:p>
            <a:pPr lvl="1"/>
            <a:endParaRPr lang="de-DE" sz="2800" dirty="0"/>
          </a:p>
          <a:p>
            <a:pPr lvl="1">
              <a:buFontTx/>
              <a:buNone/>
            </a:pPr>
            <a:endParaRPr lang="de-DE" dirty="0"/>
          </a:p>
          <a:p>
            <a:pPr lvl="1">
              <a:buFontTx/>
              <a:buNone/>
            </a:pPr>
            <a:endParaRPr lang="de-DE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63138" y="89653"/>
            <a:ext cx="10515600" cy="1325563"/>
          </a:xfrm>
        </p:spPr>
        <p:txBody>
          <a:bodyPr/>
          <a:lstStyle/>
          <a:p>
            <a:r>
              <a:rPr lang="en-US" b="1" dirty="0" smtClean="0"/>
              <a:t>Spatial </a:t>
            </a:r>
            <a:r>
              <a:rPr lang="en-US" b="1" dirty="0"/>
              <a:t>Division Multiplexing (SDMA)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143001"/>
            <a:ext cx="76485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21246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remaining K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 to K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other three additional space is required.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3124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Highway example – Each driver had his or her own lane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41148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Old Telephone systems- each subscriber is given a separate pair of copper wires to local exchange.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5685473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9A12B"/>
                </a:solidFill>
              </a:rPr>
              <a:t>SDM example –FM radio station in Mumbai and Ahmedabad can use same frequency –as they are not in same range.</a:t>
            </a:r>
          </a:p>
        </p:txBody>
      </p:sp>
    </p:spTree>
    <p:extLst>
      <p:ext uri="{BB962C8B-B14F-4D97-AF65-F5344CB8AC3E}">
        <p14:creationId xmlns:p14="http://schemas.microsoft.com/office/powerpoint/2010/main" val="827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81148" y="80219"/>
            <a:ext cx="10472651" cy="1167556"/>
          </a:xfrm>
        </p:spPr>
        <p:txBody>
          <a:bodyPr/>
          <a:lstStyle/>
          <a:p>
            <a:r>
              <a:rPr lang="en-US" dirty="0"/>
              <a:t>Space Division Multiplexing (SDMA)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143001"/>
            <a:ext cx="76485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28800" y="2209800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Cellular transmission –each cell uses frequency other than its neighboring cell.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If several radio stations want to broadcast in the same city - Solution?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667000" y="49530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2971800" y="4800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971800" y="51054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3276600" y="49530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3276600" y="52578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2971800" y="54102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2667000" y="52578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3276600" y="5562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2971800" y="57150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2667000" y="5562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>
            <a:off x="3581400" y="51054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>
            <a:off x="3581400" y="54102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3581400" y="57150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276600" y="58674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AutoShape 22"/>
          <p:cNvSpPr>
            <a:spLocks noChangeArrowheads="1"/>
          </p:cNvSpPr>
          <p:nvPr/>
        </p:nvSpPr>
        <p:spPr bwMode="auto">
          <a:xfrm>
            <a:off x="2971800" y="60198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2667000" y="58674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3886200" y="52578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3886200" y="49530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AutoShape 26"/>
          <p:cNvSpPr>
            <a:spLocks noChangeArrowheads="1"/>
          </p:cNvSpPr>
          <p:nvPr/>
        </p:nvSpPr>
        <p:spPr bwMode="auto">
          <a:xfrm>
            <a:off x="3581400" y="4800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AutoShape 27"/>
          <p:cNvSpPr>
            <a:spLocks noChangeArrowheads="1"/>
          </p:cNvSpPr>
          <p:nvPr/>
        </p:nvSpPr>
        <p:spPr bwMode="auto">
          <a:xfrm>
            <a:off x="3886200" y="5562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AutoShape 28"/>
          <p:cNvSpPr>
            <a:spLocks noChangeArrowheads="1"/>
          </p:cNvSpPr>
          <p:nvPr/>
        </p:nvSpPr>
        <p:spPr bwMode="auto">
          <a:xfrm>
            <a:off x="3581400" y="60198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AutoShape 29"/>
          <p:cNvSpPr>
            <a:spLocks noChangeArrowheads="1"/>
          </p:cNvSpPr>
          <p:nvPr/>
        </p:nvSpPr>
        <p:spPr bwMode="auto">
          <a:xfrm>
            <a:off x="3276600" y="61722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AutoShape 30"/>
          <p:cNvSpPr>
            <a:spLocks noChangeArrowheads="1"/>
          </p:cNvSpPr>
          <p:nvPr/>
        </p:nvSpPr>
        <p:spPr bwMode="auto">
          <a:xfrm>
            <a:off x="3886200" y="58674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AutoShape 31"/>
          <p:cNvSpPr>
            <a:spLocks noChangeArrowheads="1"/>
          </p:cNvSpPr>
          <p:nvPr/>
        </p:nvSpPr>
        <p:spPr bwMode="auto">
          <a:xfrm>
            <a:off x="3886200" y="61722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AutoShape 32"/>
          <p:cNvSpPr>
            <a:spLocks noChangeArrowheads="1"/>
          </p:cNvSpPr>
          <p:nvPr/>
        </p:nvSpPr>
        <p:spPr bwMode="auto">
          <a:xfrm>
            <a:off x="3581400" y="6324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AutoShape 33"/>
          <p:cNvSpPr>
            <a:spLocks noChangeArrowheads="1"/>
          </p:cNvSpPr>
          <p:nvPr/>
        </p:nvSpPr>
        <p:spPr bwMode="auto">
          <a:xfrm>
            <a:off x="2971800" y="63246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AutoShape 34"/>
          <p:cNvSpPr>
            <a:spLocks noChangeArrowheads="1"/>
          </p:cNvSpPr>
          <p:nvPr/>
        </p:nvSpPr>
        <p:spPr bwMode="auto">
          <a:xfrm>
            <a:off x="2667000" y="6172200"/>
            <a:ext cx="381000" cy="304800"/>
          </a:xfrm>
          <a:prstGeom prst="hexagon">
            <a:avLst>
              <a:gd name="adj" fmla="val 31250"/>
              <a:gd name="vf" fmla="val 11547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AU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6" name="Elbow Connector 5"/>
          <p:cNvCxnSpPr>
            <a:endCxn id="29" idx="0"/>
          </p:cNvCxnSpPr>
          <p:nvPr/>
        </p:nvCxnSpPr>
        <p:spPr>
          <a:xfrm rot="5400000">
            <a:off x="3009900" y="3771900"/>
            <a:ext cx="3200400" cy="6858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5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365126"/>
            <a:ext cx="10256520" cy="715530"/>
          </a:xfrm>
        </p:spPr>
        <p:txBody>
          <a:bodyPr/>
          <a:lstStyle/>
          <a:p>
            <a:r>
              <a:rPr lang="en-US" dirty="0"/>
              <a:t>Space Division Multiplexing (SDMA)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143001"/>
            <a:ext cx="76485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28800" y="2209801"/>
            <a:ext cx="342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several radio stations want to broadcast in the same city - Solution?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SDM not suitable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Solution: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Multiplexing through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Frequency</a:t>
            </a:r>
          </a:p>
          <a:p>
            <a:r>
              <a:rPr lang="en-US" dirty="0">
                <a:solidFill>
                  <a:srgbClr val="00B0F0"/>
                </a:solidFill>
              </a:rPr>
              <a:t>Time</a:t>
            </a:r>
          </a:p>
          <a:p>
            <a:r>
              <a:rPr lang="en-US" dirty="0">
                <a:solidFill>
                  <a:srgbClr val="00B0F0"/>
                </a:solidFill>
              </a:rPr>
              <a:t>Code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Division Multiplexing </a:t>
            </a:r>
            <a:r>
              <a:rPr lang="en-US" dirty="0" smtClean="0"/>
              <a:t>(FDMA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11" y="1950722"/>
            <a:ext cx="6234027" cy="311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5334001"/>
            <a:ext cx="8534400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channel K</a:t>
            </a:r>
            <a:r>
              <a:rPr lang="en-US" sz="2800" baseline="-25000" dirty="0"/>
              <a:t>i</a:t>
            </a:r>
            <a:r>
              <a:rPr lang="en-US" dirty="0"/>
              <a:t> has its own frequency band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Senders using a certain frequency band can use this band continuously.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Guard space required</a:t>
            </a:r>
          </a:p>
        </p:txBody>
      </p:sp>
    </p:spTree>
    <p:extLst>
      <p:ext uri="{BB962C8B-B14F-4D97-AF65-F5344CB8AC3E}">
        <p14:creationId xmlns:p14="http://schemas.microsoft.com/office/powerpoint/2010/main" val="30600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 for special MAC: Hidden &amp; Exposed Terminal, Near &amp; Far Terminal. </a:t>
            </a:r>
          </a:p>
          <a:p>
            <a:r>
              <a:rPr lang="en-IN" dirty="0"/>
              <a:t>SDMA, FDMA, TDMA, CDMA, Aloha, </a:t>
            </a:r>
          </a:p>
          <a:p>
            <a:r>
              <a:rPr lang="en-IN" dirty="0"/>
              <a:t>Reservation Schemes</a:t>
            </a:r>
          </a:p>
          <a:p>
            <a:r>
              <a:rPr lang="en-IN" dirty="0"/>
              <a:t>Collision avoidance</a:t>
            </a:r>
          </a:p>
          <a:p>
            <a:r>
              <a:rPr lang="en-IN" dirty="0"/>
              <a:t>MACA</a:t>
            </a:r>
          </a:p>
          <a:p>
            <a:r>
              <a:rPr lang="en-IN" dirty="0"/>
              <a:t>Polling</a:t>
            </a:r>
          </a:p>
          <a:p>
            <a:r>
              <a:rPr lang="en-IN" dirty="0"/>
              <a:t> multiplexing schemes comparison. 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88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Frequency Division </a:t>
            </a:r>
            <a:r>
              <a:rPr lang="en-US"/>
              <a:t>Multiplexing </a:t>
            </a:r>
            <a:r>
              <a:rPr lang="en-US" smtClean="0"/>
              <a:t>(FDMA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057276"/>
            <a:ext cx="76485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50292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Example:</a:t>
            </a:r>
            <a:r>
              <a:rPr lang="en-US" dirty="0"/>
              <a:t> Radio stations within same region – will have their own frequency for transmitting. Used for radio stations within same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Advantage:</a:t>
            </a:r>
            <a:r>
              <a:rPr lang="en-US" dirty="0"/>
              <a:t> Very Simple scheme – To receive data, receiver only has to tune to particular sender's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Time Division Multiplexing (TDMA)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channel is given the whole bandwidth for certain amount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senders use the same frequency but at different point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 space required  - in terms of time. Between previous transmission and next transmission there should be some time gap.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066800"/>
            <a:ext cx="75819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3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Time Division Multiplexing (TDMA)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1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/>
              <a:t>ynchronization required between transmitter and receiver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066800"/>
            <a:ext cx="75819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8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Time Division Multiplexing (TDMA)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senders need time synchronization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receiver tuning in to a sender – need to adjust to sender’s frequency as well as correct time slot.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066800"/>
            <a:ext cx="75819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4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 +Frequency  Division Multiplexing (TDMA+FDMA)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90734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channel can use certain frequency for certain amount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 space needed in both terms –time and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GSM uses – time + frequency multiplexing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4" y="1133476"/>
            <a:ext cx="80676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29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 +Frequency  Division Multiplexing (TDMA+FDMA)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907341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4" y="1133476"/>
            <a:ext cx="80676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9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Time +Frequency  Division Multiplexing (TDMA+FDMA)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907340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coordination between different senders.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has to control the sequence of frequencies and the time of changing to another frequency.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senders will interfere as soon as they select same frequency at the same time.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4" y="1133476"/>
            <a:ext cx="80676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75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6618" y="76200"/>
            <a:ext cx="8174182" cy="829887"/>
          </a:xfrm>
        </p:spPr>
        <p:txBody>
          <a:bodyPr>
            <a:normAutofit/>
          </a:bodyPr>
          <a:lstStyle/>
          <a:p>
            <a:r>
              <a:rPr lang="en-US" b="1" dirty="0"/>
              <a:t>Code  Division Multiplexing (CDMA)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90734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uses same frequency at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 is achieved by assigning each channel its own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 space is achieved – by taking care that each channel is assigned different code.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1"/>
            <a:ext cx="6934200" cy="406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7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Code  Division Multiplexing (CDMA)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907340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Party with many participants from different countries around the world  - talk to each other at same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everybody speaks at same time –SDM required – standing in groups and communicating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1"/>
            <a:ext cx="6934200" cy="406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Code  Division Multiplexing (CDMA)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4907340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as soon as another language is used one can tune to that language  - and separate communication in this language from all the other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 security – signal is received – receiver will decode it using sender’s code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1"/>
            <a:ext cx="6934200" cy="406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8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69" y="-21172"/>
            <a:ext cx="10364451" cy="106026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38712" y="1039091"/>
            <a:ext cx="10363826" cy="3424107"/>
          </a:xfrm>
        </p:spPr>
        <p:txBody>
          <a:bodyPr/>
          <a:lstStyle/>
          <a:p>
            <a:r>
              <a:rPr lang="en-US" dirty="0"/>
              <a:t> When a device is connected to a network, it obtains a unique MAC address. It identifies a device connected to a network. The MAC address, also known as the hardware </a:t>
            </a:r>
            <a:r>
              <a:rPr lang="en-US" dirty="0" smtClean="0"/>
              <a:t>address</a:t>
            </a:r>
          </a:p>
          <a:p>
            <a:r>
              <a:rPr lang="en-US" dirty="0" smtClean="0"/>
              <a:t>It ensures </a:t>
            </a:r>
            <a:r>
              <a:rPr lang="en-US" dirty="0"/>
              <a:t>that various devices can transmit data effectively and fairly over a common communication path like a wired Ethernet or wireless Wi-Fi network.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43" y="3233925"/>
            <a:ext cx="42005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87484" y="76200"/>
            <a:ext cx="8523316" cy="762001"/>
          </a:xfrm>
        </p:spPr>
        <p:txBody>
          <a:bodyPr>
            <a:normAutofit/>
          </a:bodyPr>
          <a:lstStyle/>
          <a:p>
            <a:r>
              <a:rPr lang="en-US" dirty="0"/>
              <a:t>Code  Division Multiplexing (CDMA)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38201"/>
            <a:ext cx="6934200" cy="406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1600201"/>
            <a:ext cx="42672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receiver - has to know the code for decoding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signals must reach receiver with same strength –otherwise some signals could drain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some people close to a receiver talk very loudly the language does not matter. The receiver cannot listen to any other person.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 – power control is required.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</a:p>
          <a:p>
            <a:pPr lvl="1"/>
            <a:r>
              <a:rPr lang="en-US" dirty="0"/>
              <a:t>Sender may transmit in any slot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Could any problems occur? What the sender needs to do? What receiver needs to do?</a:t>
            </a:r>
          </a:p>
          <a:p>
            <a:r>
              <a:rPr lang="en-US" dirty="0"/>
              <a:t>Fixed allocation</a:t>
            </a:r>
          </a:p>
          <a:p>
            <a:pPr lvl="1"/>
            <a:r>
              <a:rPr lang="en-US" dirty="0"/>
              <a:t>Sender will transmit in fixed slots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Could any problems occur? What the sender needs to do? What receiver needs to do?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Dynamic </a:t>
            </a:r>
            <a:r>
              <a:rPr lang="en-US" dirty="0" smtClean="0"/>
              <a:t>allocation</a:t>
            </a:r>
          </a:p>
          <a:p>
            <a:pPr lvl="1"/>
            <a:r>
              <a:rPr lang="en-US" dirty="0" smtClean="0"/>
              <a:t>Sender may transmit in any slot</a:t>
            </a:r>
          </a:p>
          <a:p>
            <a:pPr lvl="1"/>
            <a:r>
              <a:rPr lang="en-US" dirty="0" smtClean="0"/>
              <a:t>Receiver </a:t>
            </a:r>
            <a:r>
              <a:rPr lang="en-US" dirty="0"/>
              <a:t>has to know whether it is intended receiver; sender identification is required for response</a:t>
            </a:r>
          </a:p>
          <a:p>
            <a:pPr lvl="2"/>
            <a:r>
              <a:rPr lang="en-US" dirty="0"/>
              <a:t>Alternate: Announce the allocation scheme periodically</a:t>
            </a:r>
          </a:p>
          <a:p>
            <a:pPr lvl="1"/>
            <a:r>
              <a:rPr lang="en-US" dirty="0"/>
              <a:t>Good for dynamic loads</a:t>
            </a:r>
          </a:p>
          <a:p>
            <a:r>
              <a:rPr lang="en-US" dirty="0"/>
              <a:t>Fixed allocation</a:t>
            </a:r>
          </a:p>
          <a:p>
            <a:pPr lvl="1"/>
            <a:r>
              <a:rPr lang="en-US" dirty="0"/>
              <a:t>Sender will transmit in fixed slots</a:t>
            </a:r>
          </a:p>
          <a:p>
            <a:pPr lvl="1"/>
            <a:r>
              <a:rPr lang="en-US" dirty="0"/>
              <a:t>Sender and receiver tune in for specific slots; identification not necessary</a:t>
            </a:r>
          </a:p>
          <a:p>
            <a:pPr lvl="1"/>
            <a:r>
              <a:rPr lang="en-US" dirty="0"/>
              <a:t>Good for static loads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TDM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Allocate time slots for channels in a fixed pattern.</a:t>
            </a:r>
          </a:p>
          <a:p>
            <a:r>
              <a:rPr lang="en-US" dirty="0"/>
              <a:t>So </a:t>
            </a:r>
            <a:r>
              <a:rPr lang="en-US" dirty="0" smtClean="0"/>
              <a:t>Fixed </a:t>
            </a:r>
            <a:r>
              <a:rPr lang="en-US" dirty="0"/>
              <a:t>bandwidth</a:t>
            </a:r>
          </a:p>
          <a:p>
            <a:r>
              <a:rPr lang="en-US" dirty="0"/>
              <a:t>If synchronization is assured- each mobile station knows its turn and no interference </a:t>
            </a:r>
          </a:p>
          <a:p>
            <a:r>
              <a:rPr lang="en-US" dirty="0"/>
              <a:t>Fixed pattern can be assigned by the base station – where competition between different mobile station is solved.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TDM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1200" y="1219201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/>
              <a:t> Fixed access pattern:</a:t>
            </a:r>
          </a:p>
          <a:p>
            <a:pPr lvl="1"/>
            <a:r>
              <a:rPr lang="en-US" dirty="0"/>
              <a:t>Suitable for connections with a fixed bandwidth</a:t>
            </a:r>
          </a:p>
          <a:p>
            <a:pPr lvl="1"/>
            <a:r>
              <a:rPr lang="en-US" dirty="0"/>
              <a:t>Guarantee a fixed delay- </a:t>
            </a:r>
            <a:r>
              <a:rPr lang="en-US" dirty="0" err="1"/>
              <a:t>e.g</a:t>
            </a:r>
            <a:r>
              <a:rPr lang="en-US" dirty="0"/>
              <a:t> one can transmit after every 10 </a:t>
            </a:r>
            <a:r>
              <a:rPr lang="en-US" dirty="0" err="1"/>
              <a:t>ms.</a:t>
            </a:r>
            <a:endParaRPr lang="en-US" dirty="0"/>
          </a:p>
          <a:p>
            <a:pPr lvl="1"/>
            <a:r>
              <a:rPr lang="en-US" dirty="0"/>
              <a:t>Used in many digital mobile phone systems lie IS54, IS13, GSM, DECT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434" y="365126"/>
            <a:ext cx="10448365" cy="854076"/>
          </a:xfrm>
        </p:spPr>
        <p:txBody>
          <a:bodyPr/>
          <a:lstStyle/>
          <a:p>
            <a:r>
              <a:rPr lang="en-US" b="1" dirty="0"/>
              <a:t>Fixed TDM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1200" y="1219201"/>
            <a:ext cx="8229600" cy="1828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Time Division Duplex: Assigning different uplink and downlink slots between base station and mobile station.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743200"/>
            <a:ext cx="87534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3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076"/>
          </a:xfrm>
        </p:spPr>
        <p:txBody>
          <a:bodyPr/>
          <a:lstStyle/>
          <a:p>
            <a:r>
              <a:rPr lang="en-US" b="1" dirty="0"/>
              <a:t>Fixed TDM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1200" y="1219201"/>
            <a:ext cx="8229600" cy="4906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Fixed access pattern:</a:t>
            </a:r>
          </a:p>
          <a:p>
            <a:pPr lvl="1"/>
            <a:r>
              <a:rPr lang="en-US" dirty="0"/>
              <a:t>Perfect for connections with constant data rate.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Inefficient for </a:t>
            </a:r>
            <a:r>
              <a:rPr lang="en-US" dirty="0" err="1">
                <a:solidFill>
                  <a:srgbClr val="FF0000"/>
                </a:solidFill>
              </a:rPr>
              <a:t>bursty</a:t>
            </a:r>
            <a:r>
              <a:rPr lang="en-US" dirty="0">
                <a:solidFill>
                  <a:srgbClr val="FF0000"/>
                </a:solidFill>
              </a:rPr>
              <a:t> or asymmetric or dynamic traffic patterns.</a:t>
            </a:r>
          </a:p>
          <a:p>
            <a:pPr algn="just"/>
            <a:r>
              <a:rPr lang="en-US" dirty="0"/>
              <a:t> If temporary bursts in data are sent from the </a:t>
            </a:r>
            <a:r>
              <a:rPr lang="en-US" b="1" dirty="0"/>
              <a:t>base station to the mobile station</a:t>
            </a:r>
            <a:r>
              <a:rPr lang="en-US" dirty="0"/>
              <a:t> often or vice versa (as in the case of web browsing, where no data transmission occurs while reading a page, whereas clicking on a hyperlink triggers a data transfer from the mobile station, often to the base station, often followed by huge amounts of data returned from the web server)</a:t>
            </a:r>
          </a:p>
          <a:p>
            <a:pPr algn="just"/>
            <a:r>
              <a:rPr lang="en-US" dirty="0"/>
              <a:t>Too static – inflexible for data communication</a:t>
            </a:r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Needs – connectionless, demand oriented TDMA schemes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TDM</a:t>
            </a:r>
            <a:br>
              <a:rPr lang="en-US" dirty="0"/>
            </a:br>
            <a:r>
              <a:rPr lang="en-US" dirty="0"/>
              <a:t>Demand Oriented TDMA  - Simple Aloha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MAC</a:t>
            </a:r>
          </a:p>
          <a:p>
            <a:pPr lvl="1"/>
            <a:r>
              <a:rPr lang="en-US" dirty="0"/>
              <a:t>Node just sends the data, whenever it wants to</a:t>
            </a:r>
          </a:p>
          <a:p>
            <a:pPr lvl="1"/>
            <a:r>
              <a:rPr lang="en-US" dirty="0"/>
              <a:t>If collision, resend – resolving problems left to higher layers</a:t>
            </a:r>
          </a:p>
          <a:p>
            <a:pPr lvl="1"/>
            <a:r>
              <a:rPr lang="en-US" dirty="0"/>
              <a:t>Pro: Simple MAC</a:t>
            </a:r>
          </a:p>
          <a:p>
            <a:pPr lvl="1"/>
            <a:r>
              <a:rPr lang="en-US" dirty="0"/>
              <a:t>Con: Collisions</a:t>
            </a:r>
          </a:p>
          <a:p>
            <a:pPr lvl="1"/>
            <a:r>
              <a:rPr lang="en-US" i="1" dirty="0"/>
              <a:t>Aloha </a:t>
            </a:r>
            <a:r>
              <a:rPr lang="en-US" dirty="0"/>
              <a:t>scheme (cannot be called a MAC</a:t>
            </a:r>
            <a:r>
              <a:rPr lang="en-US" dirty="0">
                <a:sym typeface="Wingdings" pitchFamily="2" charset="2"/>
              </a:rPr>
              <a:t>) –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but good for light load </a:t>
            </a:r>
          </a:p>
          <a:p>
            <a:pPr lvl="2"/>
            <a:r>
              <a:rPr lang="en-US" dirty="0">
                <a:sym typeface="Wingdings" pitchFamily="2" charset="2"/>
              </a:rPr>
              <a:t>Achieves maximum throughput of ~18%</a:t>
            </a:r>
          </a:p>
          <a:p>
            <a:pPr lvl="2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Can Aloha handle Hidden/exposed terminal problem?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TDM</a:t>
            </a:r>
            <a:br>
              <a:rPr lang="en-US" dirty="0"/>
            </a:br>
            <a:r>
              <a:rPr lang="en-US" dirty="0"/>
              <a:t>Slotted Aloha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MAC</a:t>
            </a:r>
          </a:p>
          <a:p>
            <a:pPr lvl="1"/>
            <a:r>
              <a:rPr lang="en-US" dirty="0"/>
              <a:t>Node just sends the data, whenever it wants to, but starts at a slot boundary</a:t>
            </a:r>
          </a:p>
          <a:p>
            <a:pPr lvl="2"/>
            <a:r>
              <a:rPr lang="en-US" dirty="0"/>
              <a:t>Slots reduce the probability of collision</a:t>
            </a:r>
          </a:p>
          <a:p>
            <a:pPr lvl="1"/>
            <a:r>
              <a:rPr lang="en-US" dirty="0"/>
              <a:t>If collision, resend</a:t>
            </a:r>
          </a:p>
          <a:p>
            <a:pPr lvl="1"/>
            <a:r>
              <a:rPr lang="en-US" dirty="0">
                <a:sym typeface="Wingdings" pitchFamily="2" charset="2"/>
              </a:rPr>
              <a:t>Achieves maximum throughput of ~36%</a:t>
            </a:r>
          </a:p>
          <a:p>
            <a:pPr lvl="2"/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Can Slotted Aloha handle Hidden/exposed terminal problem?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5515"/>
            <a:ext cx="10364451" cy="1085592"/>
          </a:xfrm>
        </p:spPr>
        <p:txBody>
          <a:bodyPr/>
          <a:lstStyle/>
          <a:p>
            <a:r>
              <a:rPr lang="en-US" dirty="0"/>
              <a:t>Simple Aloha\ Slotted Aloha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11" y="1762298"/>
            <a:ext cx="9144001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Line 2"/>
          <p:cNvSpPr>
            <a:spLocks noChangeShapeType="1"/>
          </p:cNvSpPr>
          <p:nvPr/>
        </p:nvSpPr>
        <p:spPr bwMode="auto">
          <a:xfrm>
            <a:off x="1676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78" name="Line 3"/>
          <p:cNvSpPr>
            <a:spLocks noChangeShapeType="1"/>
          </p:cNvSpPr>
          <p:nvPr/>
        </p:nvSpPr>
        <p:spPr bwMode="auto">
          <a:xfrm>
            <a:off x="1676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828801" y="381001"/>
            <a:ext cx="64107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smtClean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r>
              <a:rPr lang="en-US" altLang="en-US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Data link layer divided into two functionality-oriented sublayers</a:t>
            </a:r>
          </a:p>
        </p:txBody>
      </p:sp>
      <p:sp>
        <p:nvSpPr>
          <p:cNvPr id="24580" name="Line 5"/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6" y="2038350"/>
            <a:ext cx="53752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4648200" y="3048000"/>
            <a:ext cx="228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Layer Control</a:t>
            </a:r>
            <a:r>
              <a:rPr lang="en-US" altLang="en-US" sz="1200" b="1">
                <a:solidFill>
                  <a:schemeClr val="tx1"/>
                </a:solidFill>
                <a:latin typeface="Tahoma" panose="020B0604030504040204" pitchFamily="34" charset="0"/>
              </a:rPr>
              <a:t> (LLC)</a:t>
            </a:r>
          </a:p>
        </p:txBody>
      </p:sp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5334000" y="3975100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Tahoma" panose="020B0604030504040204" pitchFamily="34" charset="0"/>
              </a:rPr>
              <a:t>MAC</a:t>
            </a:r>
          </a:p>
        </p:txBody>
      </p:sp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7391400" y="1524000"/>
            <a:ext cx="2438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Responsible for error and flow control</a:t>
            </a:r>
          </a:p>
        </p:txBody>
      </p:sp>
      <p:sp>
        <p:nvSpPr>
          <p:cNvPr id="24585" name="Line 10"/>
          <p:cNvSpPr>
            <a:spLocks noChangeShapeType="1"/>
          </p:cNvSpPr>
          <p:nvPr/>
        </p:nvSpPr>
        <p:spPr bwMode="auto">
          <a:xfrm flipH="1">
            <a:off x="7010400" y="198120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6108700" y="3695700"/>
            <a:ext cx="10668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Tahoma" panose="020B0604030504040204" pitchFamily="34" charset="0"/>
              </a:rPr>
              <a:t>Control</a:t>
            </a:r>
          </a:p>
        </p:txBody>
      </p:sp>
      <p:cxnSp>
        <p:nvCxnSpPr>
          <p:cNvPr id="24587" name="Straight Arrow Connector 12"/>
          <p:cNvCxnSpPr>
            <a:cxnSpLocks noChangeShapeType="1"/>
          </p:cNvCxnSpPr>
          <p:nvPr/>
        </p:nvCxnSpPr>
        <p:spPr bwMode="auto">
          <a:xfrm>
            <a:off x="7162800" y="4038600"/>
            <a:ext cx="13716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8" name="Text Box 9"/>
          <p:cNvSpPr txBox="1">
            <a:spLocks noChangeArrowheads="1"/>
          </p:cNvSpPr>
          <p:nvPr/>
        </p:nvSpPr>
        <p:spPr bwMode="auto">
          <a:xfrm>
            <a:off x="7772400" y="4800601"/>
            <a:ext cx="2438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</a:rPr>
              <a:t>Responsible framing and MAC address and Multiple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61079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Design Principles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Limited resources to be allocated to a set of users</a:t>
            </a:r>
          </a:p>
          <a:p>
            <a:r>
              <a:rPr lang="en-US" dirty="0"/>
              <a:t>Choose suitable dimension(s) to partition the resource</a:t>
            </a:r>
          </a:p>
          <a:p>
            <a:pPr lvl="1"/>
            <a:r>
              <a:rPr lang="en-US" dirty="0"/>
              <a:t>Space, time, frequency, code, etc.</a:t>
            </a:r>
          </a:p>
          <a:p>
            <a:r>
              <a:rPr lang="en-US" dirty="0"/>
              <a:t>Decide technique for optimal allocation of resources to the users, in the selected dimension</a:t>
            </a:r>
          </a:p>
          <a:p>
            <a:pPr lvl="1"/>
            <a:r>
              <a:rPr lang="en-US" dirty="0"/>
              <a:t>E.g. time </a:t>
            </a:r>
            <a:r>
              <a:rPr lang="en-US" dirty="0">
                <a:sym typeface="Wingdings" pitchFamily="2" charset="2"/>
              </a:rPr>
              <a:t> TDMA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774" y="365125"/>
            <a:ext cx="10457613" cy="732155"/>
          </a:xfrm>
        </p:spPr>
        <p:txBody>
          <a:bodyPr/>
          <a:lstStyle/>
          <a:p>
            <a:r>
              <a:rPr lang="en-US" dirty="0"/>
              <a:t>MAC Design Approaches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981200" y="990600"/>
            <a:ext cx="4040188" cy="639762"/>
          </a:xfrm>
        </p:spPr>
        <p:txBody>
          <a:bodyPr/>
          <a:lstStyle/>
          <a:p>
            <a:r>
              <a:rPr lang="en-US" dirty="0"/>
              <a:t>Centralized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1200" y="1630362"/>
            <a:ext cx="4040188" cy="3951288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/>
              <a:t>Single base station or master</a:t>
            </a:r>
          </a:p>
          <a:p>
            <a:r>
              <a:rPr lang="en-US" sz="1600" dirty="0"/>
              <a:t>All other nodes are slaves</a:t>
            </a:r>
          </a:p>
          <a:p>
            <a:r>
              <a:rPr lang="en-US" sz="1600" dirty="0"/>
              <a:t>Master controls access to medium</a:t>
            </a:r>
          </a:p>
          <a:p>
            <a:r>
              <a:rPr lang="en-US" sz="1600" dirty="0"/>
              <a:t>Examples: Wireless LAN, cellular network with base station</a:t>
            </a:r>
          </a:p>
          <a:p>
            <a:r>
              <a:rPr lang="en-US" sz="1600" dirty="0"/>
              <a:t>Pros:</a:t>
            </a:r>
          </a:p>
          <a:p>
            <a:pPr lvl="1"/>
            <a:r>
              <a:rPr lang="en-US" sz="1600" dirty="0"/>
              <a:t>Simple implementation</a:t>
            </a:r>
          </a:p>
          <a:p>
            <a:pPr lvl="1"/>
            <a:r>
              <a:rPr lang="en-US" sz="1600" dirty="0"/>
              <a:t>Master is a bottleneck</a:t>
            </a:r>
          </a:p>
          <a:p>
            <a:r>
              <a:rPr lang="en-US" sz="1600" dirty="0"/>
              <a:t>Cons:</a:t>
            </a:r>
          </a:p>
          <a:p>
            <a:pPr lvl="1"/>
            <a:r>
              <a:rPr lang="en-US" sz="1600" dirty="0"/>
              <a:t>Single point of failure</a:t>
            </a:r>
          </a:p>
          <a:p>
            <a:pPr lvl="1"/>
            <a:r>
              <a:rPr lang="en-US" sz="1600" dirty="0"/>
              <a:t>Master needs to be re-elected on failure</a:t>
            </a:r>
          </a:p>
          <a:p>
            <a:r>
              <a:rPr lang="en-US" sz="1600" dirty="0"/>
              <a:t>E.g. </a:t>
            </a:r>
            <a:r>
              <a:rPr lang="en-US" sz="1600" dirty="0">
                <a:solidFill>
                  <a:srgbClr val="0070C0"/>
                </a:solidFill>
              </a:rPr>
              <a:t>Polling / </a:t>
            </a:r>
            <a:r>
              <a:rPr lang="en-US" sz="1600" dirty="0" smtClean="0">
                <a:solidFill>
                  <a:srgbClr val="0070C0"/>
                </a:solidFill>
              </a:rPr>
              <a:t>Probing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69026" y="990600"/>
            <a:ext cx="4041775" cy="639762"/>
          </a:xfrm>
        </p:spPr>
        <p:txBody>
          <a:bodyPr/>
          <a:lstStyle/>
          <a:p>
            <a:r>
              <a:rPr lang="en-US" dirty="0"/>
              <a:t>Distributed scheme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69026" y="1630362"/>
            <a:ext cx="4041775" cy="3951288"/>
          </a:xfrm>
        </p:spPr>
        <p:txBody>
          <a:bodyPr>
            <a:normAutofit/>
          </a:bodyPr>
          <a:lstStyle/>
          <a:p>
            <a:r>
              <a:rPr lang="en-US" sz="1600" dirty="0"/>
              <a:t>All nodes contend for medium</a:t>
            </a:r>
          </a:p>
          <a:p>
            <a:pPr lvl="1"/>
            <a:r>
              <a:rPr lang="en-US" sz="1600" dirty="0"/>
              <a:t>No central controlling station</a:t>
            </a:r>
          </a:p>
          <a:p>
            <a:r>
              <a:rPr lang="en-US" sz="1600" dirty="0"/>
              <a:t>Pros:</a:t>
            </a:r>
          </a:p>
          <a:p>
            <a:pPr lvl="1"/>
            <a:r>
              <a:rPr lang="en-US" sz="1600" dirty="0"/>
              <a:t>Lesser delays </a:t>
            </a:r>
            <a:r>
              <a:rPr lang="en-US" sz="1600" dirty="0">
                <a:solidFill>
                  <a:srgbClr val="0070C0"/>
                </a:solidFill>
              </a:rPr>
              <a:t>(why?)</a:t>
            </a:r>
          </a:p>
          <a:p>
            <a:r>
              <a:rPr lang="en-US" sz="1600" dirty="0"/>
              <a:t>Cons:</a:t>
            </a:r>
          </a:p>
          <a:p>
            <a:pPr lvl="1"/>
            <a:r>
              <a:rPr lang="en-US" sz="1600" dirty="0"/>
              <a:t>Complex 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metrics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Normalized throughput</a:t>
            </a:r>
          </a:p>
          <a:p>
            <a:pPr lvl="1"/>
            <a:r>
              <a:rPr lang="en-US" dirty="0"/>
              <a:t>fraction of link capacity used to carry non-retransmitted packets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with no collisions, 1000 packets/sec</a:t>
            </a:r>
          </a:p>
          <a:p>
            <a:pPr lvl="2"/>
            <a:r>
              <a:rPr lang="en-US" dirty="0"/>
              <a:t>with a particular scheme and workload, 250 packets/sec</a:t>
            </a:r>
          </a:p>
          <a:p>
            <a:pPr lvl="2"/>
            <a:r>
              <a:rPr lang="en-US" dirty="0"/>
              <a:t>=&gt; Throughput = 0.25</a:t>
            </a:r>
          </a:p>
          <a:p>
            <a:r>
              <a:rPr lang="en-US" dirty="0"/>
              <a:t>Mean delay</a:t>
            </a:r>
          </a:p>
          <a:p>
            <a:pPr lvl="1"/>
            <a:r>
              <a:rPr lang="en-US" dirty="0"/>
              <a:t>amount of time a station has to wait before it successfully transmits a packet</a:t>
            </a:r>
          </a:p>
          <a:p>
            <a:pPr lvl="2"/>
            <a:r>
              <a:rPr lang="en-US" dirty="0"/>
              <a:t>depends on the load and the characteristics of the medium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75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metrics</a:t>
            </a:r>
          </a:p>
        </p:txBody>
      </p:sp>
      <p:sp>
        <p:nvSpPr>
          <p:cNvPr id="7219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Stability</a:t>
            </a:r>
          </a:p>
          <a:p>
            <a:pPr lvl="1"/>
            <a:r>
              <a:rPr lang="en-US" dirty="0"/>
              <a:t>with heavy load, is all the time spent on resolving contentions?</a:t>
            </a:r>
          </a:p>
          <a:p>
            <a:pPr lvl="1"/>
            <a:r>
              <a:rPr lang="en-US" dirty="0"/>
              <a:t>=&gt; unstable</a:t>
            </a:r>
          </a:p>
          <a:p>
            <a:pPr lvl="1"/>
            <a:r>
              <a:rPr lang="en-US" dirty="0"/>
              <a:t>with a stable algorithm, throughput does not decrease with offered load</a:t>
            </a:r>
          </a:p>
          <a:p>
            <a:pPr lvl="1"/>
            <a:r>
              <a:rPr lang="en-US" dirty="0"/>
              <a:t>if infinite number of uncontrolled stations share a link, then instability is guaranteed</a:t>
            </a:r>
          </a:p>
          <a:p>
            <a:pPr lvl="1"/>
            <a:r>
              <a:rPr lang="en-US" dirty="0"/>
              <a:t>but if sources reduce load when overload is detected, can achieve stability</a:t>
            </a:r>
          </a:p>
          <a:p>
            <a:r>
              <a:rPr lang="en-US" dirty="0"/>
              <a:t>Fairness</a:t>
            </a:r>
          </a:p>
          <a:p>
            <a:pPr lvl="1"/>
            <a:r>
              <a:rPr lang="en-US" dirty="0"/>
              <a:t>no single definition</a:t>
            </a:r>
          </a:p>
          <a:p>
            <a:pPr lvl="1"/>
            <a:r>
              <a:rPr lang="en-US" dirty="0"/>
              <a:t>‘no-starvation’: source eventually gets a chance to send</a:t>
            </a:r>
          </a:p>
          <a:p>
            <a:pPr lvl="1"/>
            <a:r>
              <a:rPr lang="en-US" dirty="0"/>
              <a:t>max-min fair </a:t>
            </a:r>
            <a:r>
              <a:rPr lang="en-US" dirty="0" smtClean="0"/>
              <a:t>share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6096001"/>
            <a:ext cx="438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http://www.cs.cornell.edu/skeshav/book/slides/index.html</a:t>
            </a:r>
            <a:endParaRPr lang="en-US" sz="1200" dirty="0"/>
          </a:p>
          <a:p>
            <a:r>
              <a:rPr lang="en-US" sz="1200" dirty="0"/>
              <a:t>S. </a:t>
            </a:r>
            <a:r>
              <a:rPr lang="en-US" sz="1200" dirty="0" err="1"/>
              <a:t>Keshav</a:t>
            </a:r>
            <a:r>
              <a:rPr lang="en-US" sz="1200" dirty="0"/>
              <a:t>, </a:t>
            </a:r>
            <a:r>
              <a:rPr lang="en-US" sz="1200" b="1" dirty="0"/>
              <a:t>An Engineering Approach to Computer Networking</a:t>
            </a:r>
          </a:p>
        </p:txBody>
      </p:sp>
    </p:spTree>
    <p:extLst>
      <p:ext uri="{BB962C8B-B14F-4D97-AF65-F5344CB8AC3E}">
        <p14:creationId xmlns:p14="http://schemas.microsoft.com/office/powerpoint/2010/main" val="95105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Medium Access Control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 user access to the medium</a:t>
            </a:r>
          </a:p>
          <a:p>
            <a:pPr lvl="1"/>
            <a:r>
              <a:rPr lang="en-US" dirty="0"/>
              <a:t>Traffic signal analogy</a:t>
            </a:r>
          </a:p>
          <a:p>
            <a:pPr lvl="1"/>
            <a:r>
              <a:rPr lang="en-US" dirty="0"/>
              <a:t>One vehicle passes at a time at a crossing</a:t>
            </a:r>
          </a:p>
          <a:p>
            <a:pPr lvl="1"/>
            <a:r>
              <a:rPr lang="en-US" dirty="0"/>
              <a:t>If there is a collision, wait till road cleared, start again</a:t>
            </a:r>
          </a:p>
          <a:p>
            <a:r>
              <a:rPr lang="en-US" dirty="0"/>
              <a:t>Medium access control can be centralized or decentralized</a:t>
            </a:r>
          </a:p>
          <a:p>
            <a:r>
              <a:rPr lang="en-US" dirty="0"/>
              <a:t>Improvised MAC required for wireless </a:t>
            </a:r>
            <a:r>
              <a:rPr lang="en-US" dirty="0">
                <a:solidFill>
                  <a:srgbClr val="0070C0"/>
                </a:solidFill>
              </a:rPr>
              <a:t>(?later)</a:t>
            </a:r>
          </a:p>
        </p:txBody>
      </p:sp>
    </p:spTree>
    <p:extLst>
      <p:ext uri="{BB962C8B-B14F-4D97-AF65-F5344CB8AC3E}">
        <p14:creationId xmlns:p14="http://schemas.microsoft.com/office/powerpoint/2010/main" val="412204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Medium Access in Wireless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Wireline</a:t>
            </a:r>
            <a:r>
              <a:rPr lang="en-US" dirty="0"/>
              <a:t> assumptions fail</a:t>
            </a:r>
          </a:p>
          <a:p>
            <a:pPr lvl="1"/>
            <a:r>
              <a:rPr lang="en-US" dirty="0"/>
              <a:t>Signal strength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constant throughout the medium</a:t>
            </a:r>
          </a:p>
          <a:p>
            <a:pPr lvl="2"/>
            <a:r>
              <a:rPr lang="en-US" dirty="0"/>
              <a:t>Signal attenuates with distance; condition detected at one end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same at the other</a:t>
            </a:r>
          </a:p>
          <a:p>
            <a:pPr lvl="2"/>
            <a:r>
              <a:rPr lang="en-US" dirty="0"/>
              <a:t>Collisions at receiver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detected by </a:t>
            </a:r>
            <a:r>
              <a:rPr lang="en-US" i="1" dirty="0"/>
              <a:t>listening</a:t>
            </a:r>
            <a:r>
              <a:rPr lang="en-US" dirty="0"/>
              <a:t> to the medium</a:t>
            </a:r>
          </a:p>
          <a:p>
            <a:r>
              <a:rPr lang="en-US" dirty="0"/>
              <a:t>CSMA/CD operation in wireless</a:t>
            </a:r>
          </a:p>
          <a:p>
            <a:pPr lvl="1"/>
            <a:r>
              <a:rPr lang="en-US" dirty="0"/>
              <a:t>Hidden / exposed terminal problems</a:t>
            </a:r>
          </a:p>
          <a:p>
            <a:pPr lvl="1"/>
            <a:r>
              <a:rPr lang="en-US" dirty="0"/>
              <a:t>Near / far terminal problems</a:t>
            </a:r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Dynamic or Fixed slot allocation</a:t>
            </a:r>
          </a:p>
          <a:p>
            <a:pPr lvl="1"/>
            <a:r>
              <a:rPr lang="en-US" dirty="0"/>
              <a:t>Aloha – simple MAC</a:t>
            </a:r>
          </a:p>
        </p:txBody>
      </p:sp>
    </p:spTree>
    <p:extLst>
      <p:ext uri="{BB962C8B-B14F-4D97-AF65-F5344CB8AC3E}">
        <p14:creationId xmlns:p14="http://schemas.microsoft.com/office/powerpoint/2010/main" val="2158540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Aloha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Throughput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What is missing in Aloha?</a:t>
            </a:r>
          </a:p>
          <a:p>
            <a:r>
              <a:rPr lang="en-US" dirty="0">
                <a:solidFill>
                  <a:srgbClr val="0070C0"/>
                </a:solidFill>
              </a:rPr>
              <a:t>How can it be improved?</a:t>
            </a:r>
          </a:p>
        </p:txBody>
      </p:sp>
    </p:spTree>
    <p:extLst>
      <p:ext uri="{BB962C8B-B14F-4D97-AF65-F5344CB8AC3E}">
        <p14:creationId xmlns:p14="http://schemas.microsoft.com/office/powerpoint/2010/main" val="122187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Aloha</a:t>
            </a:r>
            <a:br>
              <a:rPr lang="en-US" dirty="0"/>
            </a:br>
            <a:r>
              <a:rPr lang="en-US" dirty="0"/>
              <a:t>Carrier Sense Multiple Access (CSMA)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missing in Aloha?</a:t>
            </a:r>
          </a:p>
          <a:p>
            <a:pPr lvl="1"/>
            <a:r>
              <a:rPr lang="en-US" dirty="0"/>
              <a:t>Carrier sensing not done; a node transmits whenever it node wants to</a:t>
            </a:r>
          </a:p>
          <a:p>
            <a:r>
              <a:rPr lang="en-US" dirty="0"/>
              <a:t>How to improve?</a:t>
            </a:r>
          </a:p>
          <a:p>
            <a:pPr lvl="1"/>
            <a:r>
              <a:rPr lang="en-US" dirty="0"/>
              <a:t>Sense the carrier before transmission</a:t>
            </a:r>
          </a:p>
          <a:p>
            <a:r>
              <a:rPr lang="en-US" dirty="0">
                <a:solidFill>
                  <a:srgbClr val="0070C0"/>
                </a:solidFill>
              </a:rPr>
              <a:t>Will this improve Aloha?</a:t>
            </a:r>
          </a:p>
        </p:txBody>
      </p:sp>
    </p:spTree>
    <p:extLst>
      <p:ext uri="{BB962C8B-B14F-4D97-AF65-F5344CB8AC3E}">
        <p14:creationId xmlns:p14="http://schemas.microsoft.com/office/powerpoint/2010/main" val="2621485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mtClean="0"/>
              <a:t>Persistence Methods</a:t>
            </a:r>
            <a:endParaRPr lang="en-IN" altLang="en-US" smtClean="0"/>
          </a:p>
        </p:txBody>
      </p:sp>
      <p:sp>
        <p:nvSpPr>
          <p:cNvPr id="172035" name="Content Placeholder 3"/>
          <p:cNvSpPr>
            <a:spLocks noGrp="1" noChangeArrowheads="1"/>
          </p:cNvSpPr>
          <p:nvPr>
            <p:ph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altLang="en-US" b="1" dirty="0" smtClean="0"/>
              <a:t>1 Persistent CSMA</a:t>
            </a:r>
          </a:p>
          <a:p>
            <a:pPr lvl="1"/>
            <a:r>
              <a:rPr lang="en-US" altLang="en-US" sz="2800" dirty="0"/>
              <a:t>In 1-persistent CSMA, the station continuously senses the channel to check its state i.e. idle or busy so that it can transfer data or not. </a:t>
            </a:r>
          </a:p>
          <a:p>
            <a:pPr lvl="1"/>
            <a:r>
              <a:rPr lang="en-US" altLang="en-US" sz="2800" dirty="0"/>
              <a:t>In case when the channel is busy, the station will wait for the channel to become idle. </a:t>
            </a:r>
          </a:p>
          <a:p>
            <a:pPr lvl="1"/>
            <a:r>
              <a:rPr lang="en-US" altLang="en-US" sz="2800" dirty="0"/>
              <a:t>When station found idle channel, it transmits the frame to the channel without any delay. </a:t>
            </a:r>
            <a:endParaRPr lang="en-IN" altLang="en-US" sz="2800" dirty="0" smtClean="0"/>
          </a:p>
        </p:txBody>
      </p:sp>
      <p:sp>
        <p:nvSpPr>
          <p:cNvPr id="172036" name="Slide Number Placeholder 1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DD5B13D3-1664-4F71-A5C1-A88E90C32151}" type="slidenum">
              <a:rPr lang="en-US" altLang="en-US" sz="2000">
                <a:solidFill>
                  <a:schemeClr val="bg2"/>
                </a:solidFill>
              </a:rPr>
              <a:pPr/>
              <a:t>48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dirty="0"/>
              <a:t>1 Persistent CSMA</a:t>
            </a:r>
            <a:br>
              <a:rPr lang="en-US" altLang="en-US" b="1" dirty="0"/>
            </a:br>
            <a:endParaRPr lang="en-IN" altLang="en-US" dirty="0" smtClean="0"/>
          </a:p>
        </p:txBody>
      </p:sp>
      <p:sp>
        <p:nvSpPr>
          <p:cNvPr id="173059" name="Content Placeholder 2"/>
          <p:cNvSpPr>
            <a:spLocks noGrp="1"/>
          </p:cNvSpPr>
          <p:nvPr>
            <p:ph sz="quarter" idx="13"/>
          </p:nvPr>
        </p:nvSpPr>
        <p:spPr bwMode="auto">
          <a:xfrm>
            <a:off x="1358153" y="1847850"/>
            <a:ext cx="78867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chemeClr val="folHlink"/>
              </a:buClr>
              <a:buSzPct val="60000"/>
            </a:pPr>
            <a:r>
              <a:rPr lang="en-US" altLang="en-US" dirty="0" smtClean="0"/>
              <a:t>It transmits the frame with probability 1.</a:t>
            </a:r>
          </a:p>
          <a:p>
            <a:pPr marL="342900" lvl="1" indent="-342900">
              <a:buClr>
                <a:schemeClr val="folHlink"/>
              </a:buClr>
              <a:buSzPct val="60000"/>
            </a:pPr>
            <a:r>
              <a:rPr lang="en-US" altLang="en-US" dirty="0" smtClean="0"/>
              <a:t> Due to probability 1, it is called 1-persistent CSMA. </a:t>
            </a:r>
          </a:p>
          <a:p>
            <a:pPr marL="342900" lvl="1" indent="-342900">
              <a:buClr>
                <a:schemeClr val="folHlink"/>
              </a:buClr>
              <a:buSzPct val="60000"/>
            </a:pPr>
            <a:r>
              <a:rPr lang="en-US" altLang="en-US" dirty="0" smtClean="0"/>
              <a:t>Disadvantages:</a:t>
            </a:r>
          </a:p>
          <a:p>
            <a:pPr marL="742950" lvl="2" indent="-342900">
              <a:buSzPct val="60000"/>
            </a:pPr>
            <a:r>
              <a:rPr lang="en-US" altLang="en-US" dirty="0" smtClean="0"/>
              <a:t>The problem with this method is that there are a large number of chances for the collision it is because there is a chance when two or more stations found channel in idle state and the transmit frames at the same time. </a:t>
            </a:r>
          </a:p>
          <a:p>
            <a:pPr marL="742950" lvl="2" indent="-342900">
              <a:buSzPct val="60000"/>
            </a:pPr>
            <a:r>
              <a:rPr lang="en-US" altLang="en-US" dirty="0" smtClean="0"/>
              <a:t>On the time when collision occurs the station has to wait for the random time for the channel to be idle and to start all again. </a:t>
            </a:r>
            <a:endParaRPr lang="en-IN" altLang="en-US" dirty="0" smtClean="0"/>
          </a:p>
          <a:p>
            <a:endParaRPr lang="en-IN" altLang="en-US" dirty="0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0310E75D-F8E5-4210-ABCB-AADCC4985456}" type="slidenum">
              <a:rPr lang="en-US" altLang="en-US" sz="2000">
                <a:solidFill>
                  <a:schemeClr val="bg2"/>
                </a:solidFill>
              </a:rPr>
              <a:pPr/>
              <a:t>49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Multiple Access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5A9967E-47C5-224E-AC28-E2F5B3C5191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48886" y="989214"/>
            <a:ext cx="10823171" cy="5105400"/>
          </a:xfrm>
          <a:extLst/>
        </p:spPr>
        <p:txBody>
          <a:bodyPr rtlCol="0">
            <a:normAutofit fontScale="92500" lnSpcReduction="10000"/>
          </a:bodyPr>
          <a:lstStyle/>
          <a:p>
            <a:pPr>
              <a:spcBef>
                <a:spcPct val="50000"/>
              </a:spcBef>
              <a:buClrTx/>
              <a:buSzTx/>
              <a:buFont typeface="Wingdings" pitchFamily="2" charset="2"/>
              <a:buChar char="§"/>
              <a:defRPr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When two or more nodes transmit at the same time, their frames </a:t>
            </a:r>
            <a:r>
              <a:rPr lang="en-US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collide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link bandwidth is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wasted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during collision </a:t>
            </a:r>
          </a:p>
          <a:p>
            <a:pPr lvl="1">
              <a:spcBef>
                <a:spcPct val="50000"/>
              </a:spcBef>
              <a:buClrTx/>
              <a:buSzTx/>
              <a:buFont typeface="Wingdings" pitchFamily="2" charset="2"/>
              <a:buChar char="§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to coordinate the access of multiple sending/receiving nodes to the shared link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We need a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coordinate the transmission of the active nodes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protocols are called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or Multiple Access Control (MAC) Protocols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belong to a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data link layer called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(Medium Access Control)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expected from Multiple Access Protocols: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task is to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collisions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 the bandwidth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</a:p>
          <a:p>
            <a:pPr lvl="2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station can use the link (medium)</a:t>
            </a:r>
          </a:p>
          <a:p>
            <a:pPr lvl="2">
              <a:buFont typeface="Wingdings 3" charset="2"/>
              <a:buChar char=""/>
              <a:defRPr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station should do when the link is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busy</a:t>
            </a:r>
          </a:p>
          <a:p>
            <a:pPr lvl="2">
              <a:buFont typeface="Wingdings 3" charset="2"/>
              <a:buChar char=""/>
              <a:defRPr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station should do when it is involved in 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None/>
              <a:defRPr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08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600"/>
              <a:t>1- Persistent CSMA</a:t>
            </a:r>
            <a:endParaRPr lang="en-IN" altLang="en-US" sz="3600"/>
          </a:p>
        </p:txBody>
      </p:sp>
      <p:pic>
        <p:nvPicPr>
          <p:cNvPr id="174083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828800"/>
            <a:ext cx="7105650" cy="3143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CC5E35A2-1C98-4985-BCC9-7F7AC7A20B09}" type="slidenum">
              <a:rPr lang="en-US" altLang="en-US" sz="2000">
                <a:solidFill>
                  <a:schemeClr val="bg2"/>
                </a:solidFill>
              </a:rPr>
              <a:pPr/>
              <a:t>50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mtClean="0"/>
              <a:t>Non-Persistent CSMA</a:t>
            </a:r>
            <a:endParaRPr lang="en-IN" altLang="en-US" smtClean="0"/>
          </a:p>
        </p:txBody>
      </p:sp>
      <p:sp>
        <p:nvSpPr>
          <p:cNvPr id="175107" name="Content Placeholder 2"/>
          <p:cNvSpPr>
            <a:spLocks noGrp="1"/>
          </p:cNvSpPr>
          <p:nvPr>
            <p:ph sz="quarter" idx="13"/>
          </p:nvPr>
        </p:nvSpPr>
        <p:spPr bwMode="auto">
          <a:xfrm>
            <a:off x="2368550" y="1219200"/>
            <a:ext cx="78867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altLang="en-US" sz="2400"/>
              <a:t>In this method, the station that has frames to send, only that station senses for the channel.</a:t>
            </a:r>
          </a:p>
          <a:p>
            <a:r>
              <a:rPr lang="en-US" altLang="en-US" sz="2400"/>
              <a:t> In case of an idle channel, it will send frame immediately to that channel. </a:t>
            </a:r>
          </a:p>
          <a:p>
            <a:r>
              <a:rPr lang="en-US" altLang="en-US" sz="2400"/>
              <a:t>In case when the channel is found busy, it will wait for the random time and again sense for the state of the station whether idle or busy.</a:t>
            </a:r>
            <a:r>
              <a:rPr lang="en-US" altLang="en-US" smtClean="0"/>
              <a:t> </a:t>
            </a:r>
          </a:p>
          <a:p>
            <a:r>
              <a:rPr lang="en-US" altLang="en-US" sz="2400"/>
              <a:t>In this method, the station does not immediately sense for the channel for only the purpose of capturing it when it detects the end of the previous transmission.</a:t>
            </a:r>
            <a:r>
              <a:rPr lang="en-US" altLang="en-US" smtClean="0"/>
              <a:t> </a:t>
            </a:r>
            <a:endParaRPr lang="en-IN" altLang="en-US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FD69764B-834E-4CF3-BA8B-BD9017A50C9D}" type="slidenum">
              <a:rPr lang="en-US" altLang="en-US" sz="2000">
                <a:solidFill>
                  <a:schemeClr val="bg2"/>
                </a:solidFill>
              </a:rPr>
              <a:pPr/>
              <a:t>51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 bwMode="auto">
          <a:xfrm>
            <a:off x="2152650" y="365126"/>
            <a:ext cx="7886700" cy="1006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mtClean="0"/>
              <a:t>Non-Persistent CSMA</a:t>
            </a:r>
            <a:endParaRPr lang="en-IN" altLang="en-US" smtClean="0"/>
          </a:p>
        </p:txBody>
      </p:sp>
      <p:sp>
        <p:nvSpPr>
          <p:cNvPr id="176131" name="Content Placeholder 2"/>
          <p:cNvSpPr>
            <a:spLocks noGrp="1"/>
          </p:cNvSpPr>
          <p:nvPr>
            <p:ph sz="quarter" idx="13"/>
          </p:nvPr>
        </p:nvSpPr>
        <p:spPr bwMode="auto">
          <a:xfrm>
            <a:off x="2138363" y="1295400"/>
            <a:ext cx="78867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 dirty="0"/>
              <a:t>The main advantage of using this method is that it reduces the chances of collision. </a:t>
            </a:r>
          </a:p>
          <a:p>
            <a:r>
              <a:rPr lang="en-US" altLang="en-US" sz="2400" dirty="0"/>
              <a:t>The problem with this is that it reduces the efficiency of the network</a:t>
            </a:r>
            <a:r>
              <a:rPr lang="en-US" altLang="en-US" dirty="0" smtClean="0"/>
              <a:t>. </a:t>
            </a:r>
            <a:endParaRPr lang="en-IN" altLang="en-US" dirty="0" smtClean="0"/>
          </a:p>
          <a:p>
            <a:endParaRPr lang="en-IN" altLang="en-US" dirty="0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E0DF30D4-7E5A-4DA7-8C5A-281F7067E1EA}" type="slidenum">
              <a:rPr lang="en-US" altLang="en-US" sz="2000">
                <a:solidFill>
                  <a:schemeClr val="bg2"/>
                </a:solidFill>
              </a:rPr>
              <a:pPr/>
              <a:t>52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mtClean="0"/>
              <a:t>Non-persistent CSMA</a:t>
            </a:r>
            <a:endParaRPr lang="en-IN" altLang="en-US" smtClean="0"/>
          </a:p>
        </p:txBody>
      </p:sp>
      <p:sp>
        <p:nvSpPr>
          <p:cNvPr id="177155" name="Content Placeholder 2"/>
          <p:cNvSpPr>
            <a:spLocks noGrp="1"/>
          </p:cNvSpPr>
          <p:nvPr>
            <p:ph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en-IN" alt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46F374E1-21E6-4B17-B883-E199F8307337}" type="slidenum">
              <a:rPr lang="en-US" altLang="en-US" sz="2000">
                <a:solidFill>
                  <a:schemeClr val="bg2"/>
                </a:solidFill>
              </a:rPr>
              <a:pPr/>
              <a:t>53</a:t>
            </a:fld>
            <a:endParaRPr lang="en-US" altLang="en-US" sz="2000">
              <a:solidFill>
                <a:schemeClr val="bg2"/>
              </a:solidFill>
            </a:endParaRPr>
          </a:p>
        </p:txBody>
      </p:sp>
      <p:pic>
        <p:nvPicPr>
          <p:cNvPr id="17715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438400"/>
            <a:ext cx="7620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518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mtClean="0"/>
              <a:t>Q&amp;A</a:t>
            </a:r>
            <a:endParaRPr lang="en-IN" altLang="en-US" smtClean="0"/>
          </a:p>
        </p:txBody>
      </p:sp>
      <p:sp>
        <p:nvSpPr>
          <p:cNvPr id="178179" name="Content Placeholder 2"/>
          <p:cNvSpPr>
            <a:spLocks noGrp="1"/>
          </p:cNvSpPr>
          <p:nvPr>
            <p:ph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What is the difference between 1 persistent and non persistent CSMA ?</a:t>
            </a:r>
            <a:endParaRPr lang="en-IN" alt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1A0A131E-8DDF-4EFF-A6B7-711511A09E3E}" type="slidenum">
              <a:rPr lang="en-US" altLang="en-US" sz="2000">
                <a:solidFill>
                  <a:schemeClr val="bg2"/>
                </a:solidFill>
              </a:rPr>
              <a:pPr/>
              <a:t>54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38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mtClean="0"/>
              <a:t>P-Persistent CSMA</a:t>
            </a:r>
            <a:endParaRPr lang="en-IN" altLang="en-US" smtClean="0"/>
          </a:p>
        </p:txBody>
      </p:sp>
      <p:sp>
        <p:nvSpPr>
          <p:cNvPr id="179203" name="Content Placeholder 2"/>
          <p:cNvSpPr>
            <a:spLocks noGrp="1"/>
          </p:cNvSpPr>
          <p:nvPr>
            <p:ph sz="quarter" idx="13"/>
          </p:nvPr>
        </p:nvSpPr>
        <p:spPr bwMode="auto">
          <a:xfrm>
            <a:off x="2152650" y="1295400"/>
            <a:ext cx="7886700" cy="4800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altLang="en-US" sz="2400"/>
              <a:t>P-Persistent CSMA is applied to Slotted Channels.</a:t>
            </a:r>
          </a:p>
          <a:p>
            <a:r>
              <a:rPr lang="en-US" altLang="en-US" sz="2400"/>
              <a:t>When a station becomes ready to send, it senses the channel.</a:t>
            </a:r>
          </a:p>
          <a:p>
            <a:r>
              <a:rPr lang="en-US" altLang="en-US" sz="2400"/>
              <a:t>If it is idle, it transmits with a probability P</a:t>
            </a:r>
          </a:p>
          <a:p>
            <a:r>
              <a:rPr lang="en-US" altLang="en-US" sz="2400"/>
              <a:t>With a  probability Q=1-P, it defers until the next slot</a:t>
            </a:r>
          </a:p>
          <a:p>
            <a:r>
              <a:rPr lang="en-US" altLang="en-US" sz="2400"/>
              <a:t>If that slot is also idle, it either transmits or defers again , with probabilities P and Q.</a:t>
            </a:r>
          </a:p>
          <a:p>
            <a:r>
              <a:rPr lang="en-US" altLang="en-US" sz="2400"/>
              <a:t>This process is repeated until either the frame has been transmitted or another station has begun transmitting.</a:t>
            </a:r>
          </a:p>
          <a:p>
            <a:r>
              <a:rPr lang="en-US" altLang="en-US" sz="2400"/>
              <a:t>If the station initially senses the channel busy, it waits until the next slot and applies the above algorithm.</a:t>
            </a:r>
          </a:p>
          <a:p>
            <a:endParaRPr lang="en-US" altLang="en-US" sz="2400"/>
          </a:p>
          <a:p>
            <a:endParaRPr lang="en-IN" alt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11.</a:t>
            </a:r>
            <a:fld id="{D8D24954-0ACD-46BF-8A8C-E0CF4A721704}" type="slidenum">
              <a:rPr lang="en-US" altLang="en-US" sz="2000">
                <a:solidFill>
                  <a:schemeClr val="bg2"/>
                </a:solidFill>
              </a:rPr>
              <a:pPr/>
              <a:t>55</a:t>
            </a:fld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65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Number Placeholder 1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12.</a:t>
            </a:r>
            <a:fld id="{85395D9A-E9E0-4A8F-A43C-2D651BD6EF6F}" type="slidenum">
              <a:rPr lang="en-US" altLang="en-US" sz="2000">
                <a:solidFill>
                  <a:schemeClr val="bg2"/>
                </a:solidFill>
              </a:rPr>
              <a:pPr/>
              <a:t>56</a:t>
            </a:fld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180227" name="Line 2"/>
          <p:cNvSpPr>
            <a:spLocks noChangeShapeType="1"/>
          </p:cNvSpPr>
          <p:nvPr/>
        </p:nvSpPr>
        <p:spPr bwMode="auto">
          <a:xfrm>
            <a:off x="1676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0228" name="Line 3"/>
          <p:cNvSpPr>
            <a:spLocks noChangeShapeType="1"/>
          </p:cNvSpPr>
          <p:nvPr/>
        </p:nvSpPr>
        <p:spPr bwMode="auto">
          <a:xfrm>
            <a:off x="1676400" y="8382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0229" name="Text Box 4"/>
          <p:cNvSpPr txBox="1">
            <a:spLocks noChangeArrowheads="1"/>
          </p:cNvSpPr>
          <p:nvPr/>
        </p:nvSpPr>
        <p:spPr bwMode="auto">
          <a:xfrm>
            <a:off x="1828800" y="228601"/>
            <a:ext cx="68932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chemeClr val="folHlink"/>
                </a:solidFill>
              </a:rPr>
              <a:t>Figure 12.10  </a:t>
            </a:r>
            <a:r>
              <a:rPr lang="en-US" altLang="en-US" sz="2000"/>
              <a:t>Behavior of three persistence methods</a:t>
            </a:r>
          </a:p>
        </p:txBody>
      </p:sp>
      <p:sp>
        <p:nvSpPr>
          <p:cNvPr id="180230" name="Line 5"/>
          <p:cNvSpPr>
            <a:spLocks noChangeShapeType="1"/>
          </p:cNvSpPr>
          <p:nvPr/>
        </p:nvSpPr>
        <p:spPr bwMode="auto">
          <a:xfrm>
            <a:off x="1676400" y="64008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02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914401"/>
            <a:ext cx="5100638" cy="542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5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Number Placeholder 1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bg2"/>
                </a:solidFill>
              </a:rPr>
              <a:t>12.</a:t>
            </a:r>
            <a:fld id="{B11513FE-EF13-4561-B137-B71F1272EB4F}" type="slidenum">
              <a:rPr lang="en-US" altLang="en-US" sz="2000">
                <a:solidFill>
                  <a:schemeClr val="bg2"/>
                </a:solidFill>
              </a:rPr>
              <a:pPr/>
              <a:t>57</a:t>
            </a:fld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182275" name="Line 2"/>
          <p:cNvSpPr>
            <a:spLocks noChangeShapeType="1"/>
          </p:cNvSpPr>
          <p:nvPr/>
        </p:nvSpPr>
        <p:spPr bwMode="auto">
          <a:xfrm>
            <a:off x="1676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2276" name="Line 3"/>
          <p:cNvSpPr>
            <a:spLocks noChangeShapeType="1"/>
          </p:cNvSpPr>
          <p:nvPr/>
        </p:nvSpPr>
        <p:spPr bwMode="auto">
          <a:xfrm>
            <a:off x="1676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2277" name="Text Box 4"/>
          <p:cNvSpPr txBox="1">
            <a:spLocks noChangeArrowheads="1"/>
          </p:cNvSpPr>
          <p:nvPr/>
        </p:nvSpPr>
        <p:spPr bwMode="auto">
          <a:xfrm>
            <a:off x="1828800" y="381001"/>
            <a:ext cx="7528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chemeClr val="folHlink"/>
                </a:solidFill>
              </a:rPr>
              <a:t>Figure 12.11  </a:t>
            </a:r>
            <a:r>
              <a:rPr lang="en-US" altLang="en-US" sz="2000"/>
              <a:t>Flow diagram for three persistence methods</a:t>
            </a:r>
          </a:p>
        </p:txBody>
      </p:sp>
      <p:sp>
        <p:nvSpPr>
          <p:cNvPr id="182278" name="Line 5"/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22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6" y="1173164"/>
            <a:ext cx="5064125" cy="492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5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Aloha</a:t>
            </a:r>
            <a:br>
              <a:rPr lang="en-US" dirty="0"/>
            </a:br>
            <a:r>
              <a:rPr lang="en-US" dirty="0"/>
              <a:t>Carrier Sense Multiple Access (CSMA)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medium sensed two possibilities</a:t>
            </a:r>
          </a:p>
          <a:p>
            <a:pPr lvl="1"/>
            <a:r>
              <a:rPr lang="en-US" dirty="0"/>
              <a:t>Medium busy or free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If medium free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transmit </a:t>
            </a:r>
            <a:r>
              <a:rPr lang="en-US" i="1" dirty="0"/>
              <a:t>immediately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If medium busy </a:t>
            </a:r>
            <a:r>
              <a:rPr lang="en-US" dirty="0">
                <a:sym typeface="Wingdings" pitchFamily="2" charset="2"/>
              </a:rPr>
              <a:t> wait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(how long?)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dirty="0" err="1">
                <a:sym typeface="Wingdings" pitchFamily="2" charset="2"/>
              </a:rPr>
              <a:t>Goto</a:t>
            </a:r>
            <a:r>
              <a:rPr lang="en-US" dirty="0">
                <a:sym typeface="Wingdings" pitchFamily="2" charset="2"/>
              </a:rPr>
              <a:t> (a)</a:t>
            </a:r>
          </a:p>
          <a:p>
            <a:pPr marL="571500" indent="-514350"/>
            <a:r>
              <a:rPr lang="en-US" dirty="0"/>
              <a:t>This is non-persistent CSMA; </a:t>
            </a:r>
            <a:r>
              <a:rPr lang="en-US" dirty="0">
                <a:solidFill>
                  <a:srgbClr val="0070C0"/>
                </a:solidFill>
              </a:rPr>
              <a:t>what are the variables?</a:t>
            </a:r>
          </a:p>
          <a:p>
            <a:pPr marL="571500" indent="-514350"/>
            <a:r>
              <a:rPr lang="en-US" dirty="0"/>
              <a:t>Improving CSMA: the variables here are </a:t>
            </a:r>
          </a:p>
          <a:p>
            <a:pPr marL="971550" lvl="1" indent="-514350"/>
            <a:r>
              <a:rPr lang="en-US" i="1" dirty="0"/>
              <a:t>wait time </a:t>
            </a:r>
            <a:r>
              <a:rPr lang="en-US" dirty="0"/>
              <a:t>– when to sense again</a:t>
            </a:r>
          </a:p>
          <a:p>
            <a:pPr marL="971550" lvl="1" indent="-514350"/>
            <a:r>
              <a:rPr lang="en-US" i="1" dirty="0"/>
              <a:t>instant when to transmit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Aloha</a:t>
            </a:r>
            <a:br>
              <a:rPr lang="en-US" dirty="0"/>
            </a:br>
            <a:r>
              <a:rPr lang="en-US" dirty="0"/>
              <a:t>Carrier Sense Multiple Access (CSMA)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Wait time and transmit instant – each can be</a:t>
            </a:r>
          </a:p>
          <a:p>
            <a:pPr lvl="1"/>
            <a:r>
              <a:rPr lang="en-US" dirty="0"/>
              <a:t>Random, 0, changing according to some algorithm</a:t>
            </a:r>
          </a:p>
          <a:p>
            <a:r>
              <a:rPr lang="en-US" dirty="0"/>
              <a:t>Wait time</a:t>
            </a:r>
          </a:p>
          <a:p>
            <a:pPr lvl="1"/>
            <a:r>
              <a:rPr lang="en-US" dirty="0"/>
              <a:t>0 = persistent</a:t>
            </a:r>
          </a:p>
          <a:p>
            <a:pPr lvl="1"/>
            <a:r>
              <a:rPr lang="en-US" dirty="0"/>
              <a:t>Random = non-persistent</a:t>
            </a:r>
          </a:p>
          <a:p>
            <a:r>
              <a:rPr lang="en-US" dirty="0"/>
              <a:t>Transmit instant </a:t>
            </a:r>
          </a:p>
          <a:p>
            <a:pPr lvl="1"/>
            <a:r>
              <a:rPr lang="en-US" dirty="0"/>
              <a:t>Transmit with probability ‘p’</a:t>
            </a:r>
          </a:p>
          <a:p>
            <a:pPr lvl="2"/>
            <a:r>
              <a:rPr lang="en-US" dirty="0"/>
              <a:t>Node can transmit now, since medium is free</a:t>
            </a:r>
          </a:p>
          <a:p>
            <a:pPr lvl="2"/>
            <a:r>
              <a:rPr lang="en-US" dirty="0"/>
              <a:t>It tosses a coin and then decides (p=0.5)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wait time=0; </a:t>
            </a:r>
            <a:r>
              <a:rPr lang="en-US" dirty="0"/>
              <a:t>and p=1 then called p-persistent CSMA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3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Line 2"/>
          <p:cNvSpPr>
            <a:spLocks noChangeShapeType="1"/>
          </p:cNvSpPr>
          <p:nvPr/>
        </p:nvSpPr>
        <p:spPr bwMode="auto">
          <a:xfrm>
            <a:off x="1676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0" name="Line 3"/>
          <p:cNvSpPr>
            <a:spLocks noChangeShapeType="1"/>
          </p:cNvSpPr>
          <p:nvPr/>
        </p:nvSpPr>
        <p:spPr bwMode="auto">
          <a:xfrm>
            <a:off x="1676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1" name="Line 5"/>
          <p:cNvSpPr>
            <a:spLocks noChangeShapeType="1"/>
          </p:cNvSpPr>
          <p:nvPr/>
        </p:nvSpPr>
        <p:spPr bwMode="auto">
          <a:xfrm>
            <a:off x="1676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7" y="1491179"/>
            <a:ext cx="6682099" cy="33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3200400" y="4457700"/>
            <a:ext cx="10668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27654" name="Straight Arrow Connector 8"/>
          <p:cNvCxnSpPr>
            <a:cxnSpLocks noChangeShapeType="1"/>
          </p:cNvCxnSpPr>
          <p:nvPr/>
        </p:nvCxnSpPr>
        <p:spPr bwMode="auto">
          <a:xfrm>
            <a:off x="4257675" y="4838700"/>
            <a:ext cx="914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5" name="TextBox 9"/>
          <p:cNvSpPr txBox="1">
            <a:spLocks noChangeArrowheads="1"/>
          </p:cNvSpPr>
          <p:nvPr/>
        </p:nvSpPr>
        <p:spPr bwMode="auto">
          <a:xfrm>
            <a:off x="5126038" y="5143500"/>
            <a:ext cx="220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Tahoma" panose="020B0604030504040204" pitchFamily="34" charset="0"/>
              </a:rPr>
              <a:t>For wireless</a:t>
            </a:r>
          </a:p>
        </p:txBody>
      </p:sp>
    </p:spTree>
    <p:extLst>
      <p:ext uri="{BB962C8B-B14F-4D97-AF65-F5344CB8AC3E}">
        <p14:creationId xmlns:p14="http://schemas.microsoft.com/office/powerpoint/2010/main" val="27743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Aloha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How can Aloha be improved, if a central controller is available?</a:t>
            </a:r>
          </a:p>
          <a:p>
            <a:r>
              <a:rPr lang="en-US" dirty="0">
                <a:solidFill>
                  <a:srgbClr val="0070C0"/>
                </a:solidFill>
              </a:rPr>
              <a:t>Justify your design</a:t>
            </a:r>
          </a:p>
          <a:p>
            <a:r>
              <a:rPr lang="en-US" dirty="0">
                <a:solidFill>
                  <a:srgbClr val="0070C0"/>
                </a:solidFill>
              </a:rPr>
              <a:t>Discuss the pros/cons</a:t>
            </a:r>
          </a:p>
        </p:txBody>
      </p:sp>
    </p:spTree>
    <p:extLst>
      <p:ext uri="{BB962C8B-B14F-4D97-AF65-F5344CB8AC3E}">
        <p14:creationId xmlns:p14="http://schemas.microsoft.com/office/powerpoint/2010/main" val="1106513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Improving Aloha</a:t>
            </a:r>
            <a:br>
              <a:rPr lang="en-US" b="1" dirty="0"/>
            </a:br>
            <a:r>
              <a:rPr lang="en-US" b="1" dirty="0"/>
              <a:t>Demand Assigned Multiple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Improvement </a:t>
            </a:r>
            <a:r>
              <a:rPr lang="en-US" dirty="0"/>
              <a:t>of Aloha access systems can also be achieved by </a:t>
            </a:r>
            <a:r>
              <a:rPr lang="en-US" b="1" dirty="0" smtClean="0"/>
              <a:t>reservation </a:t>
            </a:r>
            <a:r>
              <a:rPr lang="en-US" dirty="0" smtClean="0"/>
              <a:t> mechanisms </a:t>
            </a:r>
            <a:r>
              <a:rPr lang="en-US" dirty="0"/>
              <a:t>and </a:t>
            </a:r>
            <a:r>
              <a:rPr lang="en-US" b="1" dirty="0"/>
              <a:t>combinations with some (fixed) TDM </a:t>
            </a:r>
            <a:r>
              <a:rPr lang="en-US" b="1" dirty="0" smtClean="0"/>
              <a:t>patterns.</a:t>
            </a:r>
          </a:p>
          <a:p>
            <a:r>
              <a:rPr lang="en-US" b="1" dirty="0"/>
              <a:t>These schemes </a:t>
            </a:r>
            <a:r>
              <a:rPr lang="en-US" b="1" dirty="0" smtClean="0"/>
              <a:t>typically have </a:t>
            </a:r>
            <a:r>
              <a:rPr lang="en-US" b="1" dirty="0"/>
              <a:t>a reservation period followed by a transmission period.</a:t>
            </a:r>
            <a:endParaRPr lang="en-US" b="1" dirty="0" smtClean="0"/>
          </a:p>
          <a:p>
            <a:r>
              <a:rPr lang="en-US" dirty="0" smtClean="0"/>
              <a:t>Explicit </a:t>
            </a:r>
            <a:r>
              <a:rPr lang="en-US" dirty="0"/>
              <a:t>reservation of slots</a:t>
            </a:r>
          </a:p>
          <a:p>
            <a:r>
              <a:rPr lang="en-US" dirty="0"/>
              <a:t>Initially </a:t>
            </a:r>
            <a:r>
              <a:rPr lang="en-US" i="1" dirty="0"/>
              <a:t>regular </a:t>
            </a:r>
            <a:r>
              <a:rPr lang="en-US" dirty="0"/>
              <a:t>Aloha; only for reservation of slots</a:t>
            </a:r>
          </a:p>
          <a:p>
            <a:r>
              <a:rPr lang="en-US" dirty="0"/>
              <a:t>Later data transmission in assigned slots</a:t>
            </a:r>
          </a:p>
          <a:p>
            <a:r>
              <a:rPr lang="en-US" dirty="0"/>
              <a:t>No collisions during data </a:t>
            </a:r>
            <a:r>
              <a:rPr lang="en-US" dirty="0" smtClean="0"/>
              <a:t>transmissions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44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Aloha</a:t>
            </a:r>
            <a:br>
              <a:rPr lang="en-US" dirty="0"/>
            </a:br>
            <a:r>
              <a:rPr lang="en-US" dirty="0"/>
              <a:t>Analyzing DAMA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8839200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487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Improving </a:t>
            </a:r>
            <a:r>
              <a:rPr lang="en-US" b="1" dirty="0" smtClean="0"/>
              <a:t>Aloha Analyzing </a:t>
            </a:r>
            <a:r>
              <a:rPr lang="en-US" b="1" dirty="0"/>
              <a:t>DAMA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time needed to reserve slots</a:t>
            </a:r>
          </a:p>
          <a:p>
            <a:r>
              <a:rPr lang="en-US" dirty="0"/>
              <a:t>If there are few or one nodes, time is wasted in reserving slots</a:t>
            </a:r>
          </a:p>
          <a:p>
            <a:r>
              <a:rPr lang="en-US" dirty="0"/>
              <a:t>If too many contending nodes, slot assignment may take more time</a:t>
            </a:r>
          </a:p>
          <a:p>
            <a:r>
              <a:rPr lang="en-US" dirty="0"/>
              <a:t>Slots are assigned after Aloha</a:t>
            </a:r>
          </a:p>
          <a:p>
            <a:pPr lvl="1"/>
            <a:r>
              <a:rPr lang="en-US" dirty="0"/>
              <a:t>No mechanism to assign priorities to nodes</a:t>
            </a:r>
          </a:p>
          <a:p>
            <a:pPr lvl="1"/>
            <a:r>
              <a:rPr lang="en-US" dirty="0"/>
              <a:t>A node may always lose the Aloha competition!</a:t>
            </a:r>
          </a:p>
          <a:p>
            <a:pPr lvl="2"/>
            <a:r>
              <a:rPr lang="en-US" dirty="0"/>
              <a:t>Is this possible? How to ensure fairness?</a:t>
            </a:r>
          </a:p>
        </p:txBody>
      </p:sp>
    </p:spTree>
    <p:extLst>
      <p:ext uri="{BB962C8B-B14F-4D97-AF65-F5344CB8AC3E}">
        <p14:creationId xmlns:p14="http://schemas.microsoft.com/office/powerpoint/2010/main" val="4051276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Aloha Analyzing DAMA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Different </a:t>
            </a:r>
            <a:r>
              <a:rPr lang="en-US" dirty="0" smtClean="0"/>
              <a:t>stations </a:t>
            </a:r>
            <a:r>
              <a:rPr lang="en-US" dirty="0"/>
              <a:t>on earth try to reserve access time for satellite transmission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Collisions during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reservation phase </a:t>
            </a:r>
            <a:r>
              <a:rPr lang="en-US" dirty="0"/>
              <a:t>do not destroy data transmission, but only </a:t>
            </a:r>
            <a:r>
              <a:rPr lang="en-US" b="1" dirty="0" smtClean="0">
                <a:solidFill>
                  <a:srgbClr val="C00000"/>
                </a:solidFill>
              </a:rPr>
              <a:t>the short </a:t>
            </a:r>
            <a:r>
              <a:rPr lang="en-US" b="1" dirty="0">
                <a:solidFill>
                  <a:srgbClr val="C00000"/>
                </a:solidFill>
              </a:rPr>
              <a:t>requests for data </a:t>
            </a:r>
            <a:r>
              <a:rPr lang="en-US" b="1" dirty="0" smtClean="0">
                <a:solidFill>
                  <a:srgbClr val="C00000"/>
                </a:solidFill>
              </a:rPr>
              <a:t>transmission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</a:t>
            </a:r>
            <a:r>
              <a:rPr lang="en-US" dirty="0"/>
              <a:t>successful, a time slot in the future </a:t>
            </a:r>
            <a:r>
              <a:rPr lang="en-US" dirty="0" smtClean="0"/>
              <a:t>is reserved</a:t>
            </a:r>
            <a:r>
              <a:rPr lang="en-US" dirty="0"/>
              <a:t>, and no other station is allowed to transmit during this slot. </a:t>
            </a:r>
            <a:endParaRPr lang="en-US" dirty="0" smtClean="0"/>
          </a:p>
          <a:p>
            <a:r>
              <a:rPr lang="en-US" dirty="0" smtClean="0"/>
              <a:t>Therefore, the </a:t>
            </a:r>
            <a:r>
              <a:rPr lang="en-US" dirty="0"/>
              <a:t>satellite collects all successful requests (the others are destroyed) and </a:t>
            </a:r>
            <a:r>
              <a:rPr lang="en-US" dirty="0" smtClean="0"/>
              <a:t>sends back </a:t>
            </a:r>
            <a:r>
              <a:rPr lang="en-US" dirty="0"/>
              <a:t>a reservation list indicating access rights for future slots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All ground </a:t>
            </a:r>
            <a:r>
              <a:rPr lang="en-US" dirty="0" smtClean="0"/>
              <a:t>stations have </a:t>
            </a:r>
            <a:r>
              <a:rPr lang="en-US" dirty="0"/>
              <a:t>to obey this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maintain the fixed TDM pattern of </a:t>
            </a:r>
            <a:r>
              <a:rPr lang="en-US" dirty="0" smtClean="0"/>
              <a:t>reservation and </a:t>
            </a:r>
            <a:r>
              <a:rPr lang="en-US" dirty="0"/>
              <a:t>transmission, the stations have to be synchronized from time to time.</a:t>
            </a:r>
          </a:p>
          <a:p>
            <a:r>
              <a:rPr lang="en-US" dirty="0"/>
              <a:t>DAMA is an </a:t>
            </a:r>
            <a:r>
              <a:rPr lang="en-US" b="1" dirty="0"/>
              <a:t>explicit reservation </a:t>
            </a:r>
            <a:r>
              <a:rPr lang="en-US" dirty="0"/>
              <a:t>scheme. Each transmission slot has to </a:t>
            </a:r>
            <a:r>
              <a:rPr lang="en-US" dirty="0" smtClean="0"/>
              <a:t>be </a:t>
            </a:r>
            <a:r>
              <a:rPr lang="en-IN" dirty="0" smtClean="0"/>
              <a:t>reserved </a:t>
            </a:r>
            <a:r>
              <a:rPr lang="en-IN" dirty="0"/>
              <a:t>explicitly.</a:t>
            </a:r>
          </a:p>
        </p:txBody>
      </p:sp>
    </p:spTree>
    <p:extLst>
      <p:ext uri="{BB962C8B-B14F-4D97-AF65-F5344CB8AC3E}">
        <p14:creationId xmlns:p14="http://schemas.microsoft.com/office/powerpoint/2010/main" val="380614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Reservation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Use data for getting a slot and transmitting</a:t>
            </a:r>
          </a:p>
          <a:p>
            <a:pPr lvl="2"/>
            <a:r>
              <a:rPr lang="en-US" dirty="0"/>
              <a:t>Contend for all packet transmissions</a:t>
            </a:r>
          </a:p>
          <a:p>
            <a:r>
              <a:rPr lang="en-US" dirty="0"/>
              <a:t>DAMA</a:t>
            </a:r>
          </a:p>
          <a:p>
            <a:pPr lvl="1"/>
            <a:r>
              <a:rPr lang="en-US" dirty="0"/>
              <a:t>Explicit reservation of slots, before sending data</a:t>
            </a:r>
          </a:p>
          <a:p>
            <a:pPr lvl="1"/>
            <a:r>
              <a:rPr lang="en-US" dirty="0"/>
              <a:t>Do not use data for reservation</a:t>
            </a:r>
          </a:p>
          <a:p>
            <a:r>
              <a:rPr lang="en-US" dirty="0"/>
              <a:t>Another approach</a:t>
            </a:r>
          </a:p>
          <a:p>
            <a:pPr lvl="1"/>
            <a:r>
              <a:rPr lang="en-US" dirty="0"/>
              <a:t>Use data for implicit reservation</a:t>
            </a:r>
          </a:p>
          <a:p>
            <a:pPr lvl="1"/>
            <a:r>
              <a:rPr lang="en-US" dirty="0"/>
              <a:t>Hold on to reservation till done – Packet Reservation Multiple Access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13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Reservation Multiple Access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Reservations for cellular domain</a:t>
            </a:r>
          </a:p>
          <a:p>
            <a:pPr lvl="1"/>
            <a:r>
              <a:rPr lang="en-US" dirty="0"/>
              <a:t>Centralized medium access</a:t>
            </a:r>
          </a:p>
          <a:p>
            <a:r>
              <a:rPr lang="en-US" dirty="0"/>
              <a:t>Devices have speech and data packets to send</a:t>
            </a:r>
          </a:p>
          <a:p>
            <a:r>
              <a:rPr lang="en-US" dirty="0"/>
              <a:t>Speech is periodic; when started will continue for some time</a:t>
            </a:r>
          </a:p>
          <a:p>
            <a:pPr lvl="1"/>
            <a:r>
              <a:rPr lang="en-US" dirty="0"/>
              <a:t>slots required for some period</a:t>
            </a:r>
          </a:p>
          <a:p>
            <a:r>
              <a:rPr lang="en-US" dirty="0"/>
              <a:t>Speech and data packets contend for resources (slot)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56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Reservation Multiple Access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981200" y="1143001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/>
              <a:t>A certain number of slots combine to form a frame.</a:t>
            </a:r>
          </a:p>
          <a:p>
            <a:r>
              <a:rPr lang="en-US" dirty="0"/>
              <a:t>Frame is repeated in time.</a:t>
            </a:r>
          </a:p>
          <a:p>
            <a:r>
              <a:rPr lang="en-US" dirty="0"/>
              <a:t>A base stations – ex: satellite – broadcasts the status of each slot.</a:t>
            </a:r>
          </a:p>
          <a:p>
            <a:r>
              <a:rPr lang="en-US" dirty="0"/>
              <a:t>All stations receiving vector – will know which slot is occupied and which slot is free.</a:t>
            </a:r>
          </a:p>
          <a:p>
            <a:r>
              <a:rPr lang="en-US" dirty="0"/>
              <a:t>As soon as station has succeeded with a reservation, all future slots are implicitly reserved for this slot.</a:t>
            </a:r>
          </a:p>
          <a:p>
            <a:r>
              <a:rPr lang="en-US" dirty="0"/>
              <a:t>The slotted aloha scheme is used for idle slots- data is not destroyed.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73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02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0" y="163513"/>
            <a:ext cx="9144000" cy="121126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en-US"/>
              <a:t>Distributed Packet Reservation Multiple Access Protocol (D-PRMA)</a:t>
            </a:r>
          </a:p>
        </p:txBody>
      </p:sp>
      <p:sp>
        <p:nvSpPr>
          <p:cNvPr id="1921029" name="Rectangle 5"/>
          <p:cNvSpPr>
            <a:spLocks noGrp="1" noChangeArrowheads="1"/>
          </p:cNvSpPr>
          <p:nvPr>
            <p:ph sz="quarter" idx="13"/>
          </p:nvPr>
        </p:nvSpPr>
        <p:spPr>
          <a:xfrm>
            <a:off x="1836738" y="1444625"/>
            <a:ext cx="8443912" cy="2935288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Autofit/>
          </a:bodyPr>
          <a:lstStyle/>
          <a:p>
            <a:pPr>
              <a:tabLst>
                <a:tab pos="1143000" algn="l"/>
              </a:tabLst>
            </a:pPr>
            <a:r>
              <a:rPr lang="en-US" altLang="en-US" sz="2000" dirty="0"/>
              <a:t>Implicit reservation (PRMA - Packet Reservation Multiple Access):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sz="2000" dirty="0"/>
              <a:t>a certain number of slots form a frame, frames are repeated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sz="2000" dirty="0"/>
              <a:t>stations compete for empty slots according to the slotted aloha principle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sz="2000" dirty="0"/>
              <a:t>once a station reserves a slot successfully, this slot is automatically assigned to this station in all following frames as long as the station has data to send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sz="2000" dirty="0"/>
              <a:t>competition for this slots starts again as soon as the slot was empty in the last frame 1.</a:t>
            </a:r>
            <a:endParaRPr lang="en-US" altLang="en-US" sz="1900" dirty="0"/>
          </a:p>
          <a:p>
            <a:pPr marL="574675" lvl="1" indent="-223838">
              <a:tabLst>
                <a:tab pos="1143000" algn="l"/>
              </a:tabLst>
            </a:pPr>
            <a:endParaRPr lang="en-US" altLang="en-US" sz="2000" dirty="0"/>
          </a:p>
        </p:txBody>
      </p:sp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59EA-DBF9-4A09-9E66-01DF85B8B9F5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921026" name="Rectangle 2"/>
          <p:cNvSpPr>
            <a:spLocks noChangeArrowheads="1"/>
          </p:cNvSpPr>
          <p:nvPr/>
        </p:nvSpPr>
        <p:spPr bwMode="auto">
          <a:xfrm>
            <a:off x="2227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1027" name="Rectangle 3"/>
          <p:cNvSpPr>
            <a:spLocks noChangeArrowheads="1"/>
          </p:cNvSpPr>
          <p:nvPr/>
        </p:nvSpPr>
        <p:spPr bwMode="auto">
          <a:xfrm>
            <a:off x="4689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1030" name="Rectangle 6"/>
          <p:cNvSpPr>
            <a:spLocks noChangeArrowheads="1"/>
          </p:cNvSpPr>
          <p:nvPr/>
        </p:nvSpPr>
        <p:spPr bwMode="auto">
          <a:xfrm>
            <a:off x="3733800" y="4803776"/>
            <a:ext cx="745974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frame</a:t>
            </a:r>
            <a:r>
              <a:rPr lang="de-DE" altLang="en-US" sz="1600" baseline="-25000"/>
              <a:t>1</a:t>
            </a:r>
            <a:endParaRPr lang="de-DE" altLang="en-US" sz="1600"/>
          </a:p>
        </p:txBody>
      </p:sp>
      <p:sp>
        <p:nvSpPr>
          <p:cNvPr id="1921031" name="Rectangle 7"/>
          <p:cNvSpPr>
            <a:spLocks noChangeArrowheads="1"/>
          </p:cNvSpPr>
          <p:nvPr/>
        </p:nvSpPr>
        <p:spPr bwMode="auto">
          <a:xfrm>
            <a:off x="3733800" y="5184776"/>
            <a:ext cx="745974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frame</a:t>
            </a:r>
            <a:r>
              <a:rPr lang="de-DE" altLang="en-US" sz="1600" baseline="-25000"/>
              <a:t>2</a:t>
            </a:r>
            <a:endParaRPr lang="de-DE" altLang="en-US" sz="1600"/>
          </a:p>
        </p:txBody>
      </p:sp>
      <p:sp>
        <p:nvSpPr>
          <p:cNvPr id="1921032" name="Rectangle 8"/>
          <p:cNvSpPr>
            <a:spLocks noChangeArrowheads="1"/>
          </p:cNvSpPr>
          <p:nvPr/>
        </p:nvSpPr>
        <p:spPr bwMode="auto">
          <a:xfrm>
            <a:off x="3733800" y="5565776"/>
            <a:ext cx="745974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frame</a:t>
            </a:r>
            <a:r>
              <a:rPr lang="de-DE" altLang="en-US" sz="1600" baseline="-25000"/>
              <a:t>3</a:t>
            </a:r>
            <a:endParaRPr lang="de-DE" altLang="en-US" sz="1600"/>
          </a:p>
        </p:txBody>
      </p:sp>
      <p:sp>
        <p:nvSpPr>
          <p:cNvPr id="1921033" name="Rectangle 9"/>
          <p:cNvSpPr>
            <a:spLocks noChangeArrowheads="1"/>
          </p:cNvSpPr>
          <p:nvPr/>
        </p:nvSpPr>
        <p:spPr bwMode="auto">
          <a:xfrm>
            <a:off x="3733800" y="5946776"/>
            <a:ext cx="745974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frame</a:t>
            </a:r>
            <a:r>
              <a:rPr lang="de-DE" altLang="en-US" sz="1600" baseline="-25000"/>
              <a:t>4</a:t>
            </a:r>
            <a:endParaRPr lang="de-DE" altLang="en-US" sz="1600"/>
          </a:p>
        </p:txBody>
      </p:sp>
      <p:sp>
        <p:nvSpPr>
          <p:cNvPr id="1921034" name="Rectangle 10"/>
          <p:cNvSpPr>
            <a:spLocks noChangeArrowheads="1"/>
          </p:cNvSpPr>
          <p:nvPr/>
        </p:nvSpPr>
        <p:spPr bwMode="auto">
          <a:xfrm>
            <a:off x="3733800" y="6327776"/>
            <a:ext cx="745974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frame</a:t>
            </a:r>
            <a:r>
              <a:rPr lang="de-DE" altLang="en-US" sz="1600" baseline="-25000"/>
              <a:t>5</a:t>
            </a:r>
            <a:endParaRPr lang="de-DE" altLang="en-US" sz="1600"/>
          </a:p>
        </p:txBody>
      </p:sp>
      <p:sp>
        <p:nvSpPr>
          <p:cNvPr id="1921035" name="Rectangle 11"/>
          <p:cNvSpPr>
            <a:spLocks noChangeArrowheads="1"/>
          </p:cNvSpPr>
          <p:nvPr/>
        </p:nvSpPr>
        <p:spPr bwMode="auto">
          <a:xfrm>
            <a:off x="44958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1</a:t>
            </a:r>
            <a:endParaRPr lang="de-DE" altLang="en-US" sz="1600" i="1"/>
          </a:p>
        </p:txBody>
      </p:sp>
      <p:sp>
        <p:nvSpPr>
          <p:cNvPr id="1921036" name="Rectangle 12"/>
          <p:cNvSpPr>
            <a:spLocks noChangeArrowheads="1"/>
          </p:cNvSpPr>
          <p:nvPr/>
        </p:nvSpPr>
        <p:spPr bwMode="auto">
          <a:xfrm>
            <a:off x="48006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2</a:t>
            </a:r>
          </a:p>
        </p:txBody>
      </p:sp>
      <p:sp>
        <p:nvSpPr>
          <p:cNvPr id="1921037" name="Rectangle 13"/>
          <p:cNvSpPr>
            <a:spLocks noChangeArrowheads="1"/>
          </p:cNvSpPr>
          <p:nvPr/>
        </p:nvSpPr>
        <p:spPr bwMode="auto">
          <a:xfrm>
            <a:off x="51054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3</a:t>
            </a:r>
          </a:p>
        </p:txBody>
      </p:sp>
      <p:sp>
        <p:nvSpPr>
          <p:cNvPr id="1921038" name="Rectangle 14"/>
          <p:cNvSpPr>
            <a:spLocks noChangeArrowheads="1"/>
          </p:cNvSpPr>
          <p:nvPr/>
        </p:nvSpPr>
        <p:spPr bwMode="auto">
          <a:xfrm>
            <a:off x="54102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4</a:t>
            </a:r>
          </a:p>
        </p:txBody>
      </p:sp>
      <p:sp>
        <p:nvSpPr>
          <p:cNvPr id="1921039" name="Rectangle 15"/>
          <p:cNvSpPr>
            <a:spLocks noChangeArrowheads="1"/>
          </p:cNvSpPr>
          <p:nvPr/>
        </p:nvSpPr>
        <p:spPr bwMode="auto">
          <a:xfrm>
            <a:off x="57150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5</a:t>
            </a:r>
          </a:p>
        </p:txBody>
      </p:sp>
      <p:sp>
        <p:nvSpPr>
          <p:cNvPr id="1921040" name="Rectangle 16"/>
          <p:cNvSpPr>
            <a:spLocks noChangeArrowheads="1"/>
          </p:cNvSpPr>
          <p:nvPr/>
        </p:nvSpPr>
        <p:spPr bwMode="auto">
          <a:xfrm>
            <a:off x="60198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6</a:t>
            </a:r>
          </a:p>
        </p:txBody>
      </p:sp>
      <p:sp>
        <p:nvSpPr>
          <p:cNvPr id="1921041" name="Rectangle 17"/>
          <p:cNvSpPr>
            <a:spLocks noChangeArrowheads="1"/>
          </p:cNvSpPr>
          <p:nvPr/>
        </p:nvSpPr>
        <p:spPr bwMode="auto">
          <a:xfrm>
            <a:off x="63246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7</a:t>
            </a:r>
          </a:p>
        </p:txBody>
      </p:sp>
      <p:sp>
        <p:nvSpPr>
          <p:cNvPr id="1921042" name="Rectangle 18"/>
          <p:cNvSpPr>
            <a:spLocks noChangeArrowheads="1"/>
          </p:cNvSpPr>
          <p:nvPr/>
        </p:nvSpPr>
        <p:spPr bwMode="auto">
          <a:xfrm>
            <a:off x="6629400" y="4422776"/>
            <a:ext cx="2936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8</a:t>
            </a:r>
          </a:p>
        </p:txBody>
      </p:sp>
      <p:sp>
        <p:nvSpPr>
          <p:cNvPr id="1921043" name="Rectangle 19"/>
          <p:cNvSpPr>
            <a:spLocks noChangeArrowheads="1"/>
          </p:cNvSpPr>
          <p:nvPr/>
        </p:nvSpPr>
        <p:spPr bwMode="auto">
          <a:xfrm>
            <a:off x="7010401" y="4422776"/>
            <a:ext cx="9493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time-slot</a:t>
            </a:r>
          </a:p>
        </p:txBody>
      </p:sp>
      <p:sp>
        <p:nvSpPr>
          <p:cNvPr id="1921044" name="Rectangle 20"/>
          <p:cNvSpPr>
            <a:spLocks noChangeArrowheads="1"/>
          </p:cNvSpPr>
          <p:nvPr/>
        </p:nvSpPr>
        <p:spPr bwMode="auto">
          <a:xfrm>
            <a:off x="7239001" y="5489575"/>
            <a:ext cx="1175707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altLang="en-US" sz="1600">
                <a:solidFill>
                  <a:srgbClr val="FF0000"/>
                </a:solidFill>
              </a:rPr>
              <a:t>collision at </a:t>
            </a:r>
            <a:br>
              <a:rPr lang="en-US" altLang="en-US" sz="1600">
                <a:solidFill>
                  <a:srgbClr val="FF0000"/>
                </a:solidFill>
              </a:rPr>
            </a:br>
            <a:r>
              <a:rPr lang="en-US" altLang="en-US" sz="1600">
                <a:solidFill>
                  <a:srgbClr val="FF0000"/>
                </a:solidFill>
              </a:rPr>
              <a:t>reservation </a:t>
            </a:r>
            <a:br>
              <a:rPr lang="en-US" altLang="en-US" sz="1600">
                <a:solidFill>
                  <a:srgbClr val="FF0000"/>
                </a:solidFill>
              </a:rPr>
            </a:br>
            <a:r>
              <a:rPr lang="en-US" altLang="en-US" sz="1600">
                <a:solidFill>
                  <a:srgbClr val="FF0000"/>
                </a:solidFill>
              </a:rPr>
              <a:t>attempts</a:t>
            </a:r>
          </a:p>
        </p:txBody>
      </p:sp>
      <p:sp>
        <p:nvSpPr>
          <p:cNvPr id="1921045" name="Rectangle 21"/>
          <p:cNvSpPr>
            <a:spLocks noChangeArrowheads="1"/>
          </p:cNvSpPr>
          <p:nvPr/>
        </p:nvSpPr>
        <p:spPr bwMode="auto">
          <a:xfrm>
            <a:off x="44958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 dirty="0"/>
              <a:t>A</a:t>
            </a:r>
          </a:p>
        </p:txBody>
      </p:sp>
      <p:sp>
        <p:nvSpPr>
          <p:cNvPr id="1921046" name="Rectangle 22"/>
          <p:cNvSpPr>
            <a:spLocks noChangeArrowheads="1"/>
          </p:cNvSpPr>
          <p:nvPr/>
        </p:nvSpPr>
        <p:spPr bwMode="auto">
          <a:xfrm>
            <a:off x="48006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C</a:t>
            </a:r>
          </a:p>
        </p:txBody>
      </p:sp>
      <p:sp>
        <p:nvSpPr>
          <p:cNvPr id="1921047" name="Rectangle 23"/>
          <p:cNvSpPr>
            <a:spLocks noChangeArrowheads="1"/>
          </p:cNvSpPr>
          <p:nvPr/>
        </p:nvSpPr>
        <p:spPr bwMode="auto">
          <a:xfrm>
            <a:off x="51054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D</a:t>
            </a:r>
          </a:p>
        </p:txBody>
      </p:sp>
      <p:sp>
        <p:nvSpPr>
          <p:cNvPr id="1921048" name="Rectangle 24"/>
          <p:cNvSpPr>
            <a:spLocks noChangeArrowheads="1"/>
          </p:cNvSpPr>
          <p:nvPr/>
        </p:nvSpPr>
        <p:spPr bwMode="auto">
          <a:xfrm>
            <a:off x="54102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49" name="Rectangle 25"/>
          <p:cNvSpPr>
            <a:spLocks noChangeArrowheads="1"/>
          </p:cNvSpPr>
          <p:nvPr/>
        </p:nvSpPr>
        <p:spPr bwMode="auto">
          <a:xfrm>
            <a:off x="57150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B</a:t>
            </a:r>
          </a:p>
        </p:txBody>
      </p:sp>
      <p:sp>
        <p:nvSpPr>
          <p:cNvPr id="1921050" name="Rectangle 26"/>
          <p:cNvSpPr>
            <a:spLocks noChangeArrowheads="1"/>
          </p:cNvSpPr>
          <p:nvPr/>
        </p:nvSpPr>
        <p:spPr bwMode="auto">
          <a:xfrm>
            <a:off x="60198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51" name="Rectangle 27"/>
          <p:cNvSpPr>
            <a:spLocks noChangeArrowheads="1"/>
          </p:cNvSpPr>
          <p:nvPr/>
        </p:nvSpPr>
        <p:spPr bwMode="auto">
          <a:xfrm>
            <a:off x="6324600" y="4803775"/>
            <a:ext cx="304800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52" name="Rectangle 28"/>
          <p:cNvSpPr>
            <a:spLocks noChangeArrowheads="1"/>
          </p:cNvSpPr>
          <p:nvPr/>
        </p:nvSpPr>
        <p:spPr bwMode="auto">
          <a:xfrm>
            <a:off x="6629400" y="4803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F</a:t>
            </a:r>
          </a:p>
        </p:txBody>
      </p:sp>
      <p:sp>
        <p:nvSpPr>
          <p:cNvPr id="1921053" name="Rectangle 29"/>
          <p:cNvSpPr>
            <a:spLocks noChangeArrowheads="1"/>
          </p:cNvSpPr>
          <p:nvPr/>
        </p:nvSpPr>
        <p:spPr bwMode="auto">
          <a:xfrm>
            <a:off x="44958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54" name="Rectangle 30"/>
          <p:cNvSpPr>
            <a:spLocks noChangeArrowheads="1"/>
          </p:cNvSpPr>
          <p:nvPr/>
        </p:nvSpPr>
        <p:spPr bwMode="auto">
          <a:xfrm>
            <a:off x="48006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C</a:t>
            </a:r>
          </a:p>
        </p:txBody>
      </p:sp>
      <p:sp>
        <p:nvSpPr>
          <p:cNvPr id="1921055" name="Rectangle 31"/>
          <p:cNvSpPr>
            <a:spLocks noChangeArrowheads="1"/>
          </p:cNvSpPr>
          <p:nvPr/>
        </p:nvSpPr>
        <p:spPr bwMode="auto">
          <a:xfrm>
            <a:off x="51054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56" name="Rectangle 32"/>
          <p:cNvSpPr>
            <a:spLocks noChangeArrowheads="1"/>
          </p:cNvSpPr>
          <p:nvPr/>
        </p:nvSpPr>
        <p:spPr bwMode="auto">
          <a:xfrm>
            <a:off x="54102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57" name="Rectangle 33"/>
          <p:cNvSpPr>
            <a:spLocks noChangeArrowheads="1"/>
          </p:cNvSpPr>
          <p:nvPr/>
        </p:nvSpPr>
        <p:spPr bwMode="auto">
          <a:xfrm>
            <a:off x="57150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B</a:t>
            </a:r>
          </a:p>
        </p:txBody>
      </p:sp>
      <p:sp>
        <p:nvSpPr>
          <p:cNvPr id="1921058" name="Rectangle 34"/>
          <p:cNvSpPr>
            <a:spLocks noChangeArrowheads="1"/>
          </p:cNvSpPr>
          <p:nvPr/>
        </p:nvSpPr>
        <p:spPr bwMode="auto">
          <a:xfrm>
            <a:off x="60198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59" name="Rectangle 35"/>
          <p:cNvSpPr>
            <a:spLocks noChangeArrowheads="1"/>
          </p:cNvSpPr>
          <p:nvPr/>
        </p:nvSpPr>
        <p:spPr bwMode="auto">
          <a:xfrm>
            <a:off x="63246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60" name="Rectangle 36"/>
          <p:cNvSpPr>
            <a:spLocks noChangeArrowheads="1"/>
          </p:cNvSpPr>
          <p:nvPr/>
        </p:nvSpPr>
        <p:spPr bwMode="auto">
          <a:xfrm>
            <a:off x="6629400" y="5184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 </a:t>
            </a:r>
          </a:p>
        </p:txBody>
      </p:sp>
      <p:sp>
        <p:nvSpPr>
          <p:cNvPr id="1921061" name="Rectangle 37"/>
          <p:cNvSpPr>
            <a:spLocks noChangeArrowheads="1"/>
          </p:cNvSpPr>
          <p:nvPr/>
        </p:nvSpPr>
        <p:spPr bwMode="auto">
          <a:xfrm>
            <a:off x="44958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62" name="Rectangle 38"/>
          <p:cNvSpPr>
            <a:spLocks noChangeArrowheads="1"/>
          </p:cNvSpPr>
          <p:nvPr/>
        </p:nvSpPr>
        <p:spPr bwMode="auto">
          <a:xfrm>
            <a:off x="48006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63" name="Rectangle 39"/>
          <p:cNvSpPr>
            <a:spLocks noChangeArrowheads="1"/>
          </p:cNvSpPr>
          <p:nvPr/>
        </p:nvSpPr>
        <p:spPr bwMode="auto">
          <a:xfrm>
            <a:off x="5105400" y="5565775"/>
            <a:ext cx="304800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 dirty="0"/>
              <a:t> </a:t>
            </a:r>
          </a:p>
        </p:txBody>
      </p:sp>
      <p:sp>
        <p:nvSpPr>
          <p:cNvPr id="1921064" name="Rectangle 40"/>
          <p:cNvSpPr>
            <a:spLocks noChangeArrowheads="1"/>
          </p:cNvSpPr>
          <p:nvPr/>
        </p:nvSpPr>
        <p:spPr bwMode="auto">
          <a:xfrm>
            <a:off x="54102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65" name="Rectangle 41"/>
          <p:cNvSpPr>
            <a:spLocks noChangeArrowheads="1"/>
          </p:cNvSpPr>
          <p:nvPr/>
        </p:nvSpPr>
        <p:spPr bwMode="auto">
          <a:xfrm>
            <a:off x="57150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B</a:t>
            </a:r>
          </a:p>
        </p:txBody>
      </p:sp>
      <p:sp>
        <p:nvSpPr>
          <p:cNvPr id="1921066" name="Rectangle 42"/>
          <p:cNvSpPr>
            <a:spLocks noChangeArrowheads="1"/>
          </p:cNvSpPr>
          <p:nvPr/>
        </p:nvSpPr>
        <p:spPr bwMode="auto">
          <a:xfrm>
            <a:off x="60198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67" name="Rectangle 43"/>
          <p:cNvSpPr>
            <a:spLocks noChangeArrowheads="1"/>
          </p:cNvSpPr>
          <p:nvPr/>
        </p:nvSpPr>
        <p:spPr bwMode="auto">
          <a:xfrm>
            <a:off x="63246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F</a:t>
            </a:r>
          </a:p>
        </p:txBody>
      </p:sp>
      <p:sp>
        <p:nvSpPr>
          <p:cNvPr id="1921068" name="Rectangle 44"/>
          <p:cNvSpPr>
            <a:spLocks noChangeArrowheads="1"/>
          </p:cNvSpPr>
          <p:nvPr/>
        </p:nvSpPr>
        <p:spPr bwMode="auto">
          <a:xfrm>
            <a:off x="6629400" y="5565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 </a:t>
            </a:r>
          </a:p>
        </p:txBody>
      </p:sp>
      <p:sp>
        <p:nvSpPr>
          <p:cNvPr id="1921069" name="Rectangle 45"/>
          <p:cNvSpPr>
            <a:spLocks noChangeArrowheads="1"/>
          </p:cNvSpPr>
          <p:nvPr/>
        </p:nvSpPr>
        <p:spPr bwMode="auto">
          <a:xfrm>
            <a:off x="44958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70" name="Rectangle 46"/>
          <p:cNvSpPr>
            <a:spLocks noChangeArrowheads="1"/>
          </p:cNvSpPr>
          <p:nvPr/>
        </p:nvSpPr>
        <p:spPr bwMode="auto">
          <a:xfrm>
            <a:off x="48006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71" name="Rectangle 47"/>
          <p:cNvSpPr>
            <a:spLocks noChangeArrowheads="1"/>
          </p:cNvSpPr>
          <p:nvPr/>
        </p:nvSpPr>
        <p:spPr bwMode="auto">
          <a:xfrm>
            <a:off x="51054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</a:t>
            </a:r>
          </a:p>
        </p:txBody>
      </p:sp>
      <p:sp>
        <p:nvSpPr>
          <p:cNvPr id="1921072" name="Rectangle 48"/>
          <p:cNvSpPr>
            <a:spLocks noChangeArrowheads="1"/>
          </p:cNvSpPr>
          <p:nvPr/>
        </p:nvSpPr>
        <p:spPr bwMode="auto">
          <a:xfrm>
            <a:off x="54102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altLang="en-US" sz="1600"/>
          </a:p>
        </p:txBody>
      </p:sp>
      <p:sp>
        <p:nvSpPr>
          <p:cNvPr id="1921073" name="Rectangle 49"/>
          <p:cNvSpPr>
            <a:spLocks noChangeArrowheads="1"/>
          </p:cNvSpPr>
          <p:nvPr/>
        </p:nvSpPr>
        <p:spPr bwMode="auto">
          <a:xfrm>
            <a:off x="57150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B</a:t>
            </a:r>
          </a:p>
        </p:txBody>
      </p:sp>
      <p:sp>
        <p:nvSpPr>
          <p:cNvPr id="1921074" name="Rectangle 50"/>
          <p:cNvSpPr>
            <a:spLocks noChangeArrowheads="1"/>
          </p:cNvSpPr>
          <p:nvPr/>
        </p:nvSpPr>
        <p:spPr bwMode="auto">
          <a:xfrm>
            <a:off x="60198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75" name="Rectangle 51"/>
          <p:cNvSpPr>
            <a:spLocks noChangeArrowheads="1"/>
          </p:cNvSpPr>
          <p:nvPr/>
        </p:nvSpPr>
        <p:spPr bwMode="auto">
          <a:xfrm>
            <a:off x="63246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F</a:t>
            </a:r>
          </a:p>
        </p:txBody>
      </p:sp>
      <p:sp>
        <p:nvSpPr>
          <p:cNvPr id="1921076" name="Rectangle 52"/>
          <p:cNvSpPr>
            <a:spLocks noChangeArrowheads="1"/>
          </p:cNvSpPr>
          <p:nvPr/>
        </p:nvSpPr>
        <p:spPr bwMode="auto">
          <a:xfrm>
            <a:off x="6629400" y="5946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 D</a:t>
            </a:r>
          </a:p>
        </p:txBody>
      </p:sp>
      <p:sp>
        <p:nvSpPr>
          <p:cNvPr id="1921077" name="Rectangle 53"/>
          <p:cNvSpPr>
            <a:spLocks noChangeArrowheads="1"/>
          </p:cNvSpPr>
          <p:nvPr/>
        </p:nvSpPr>
        <p:spPr bwMode="auto">
          <a:xfrm>
            <a:off x="44958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78" name="Rectangle 54"/>
          <p:cNvSpPr>
            <a:spLocks noChangeArrowheads="1"/>
          </p:cNvSpPr>
          <p:nvPr/>
        </p:nvSpPr>
        <p:spPr bwMode="auto">
          <a:xfrm>
            <a:off x="48006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C</a:t>
            </a:r>
          </a:p>
        </p:txBody>
      </p:sp>
      <p:sp>
        <p:nvSpPr>
          <p:cNvPr id="1921079" name="Rectangle 55"/>
          <p:cNvSpPr>
            <a:spLocks noChangeArrowheads="1"/>
          </p:cNvSpPr>
          <p:nvPr/>
        </p:nvSpPr>
        <p:spPr bwMode="auto">
          <a:xfrm>
            <a:off x="51054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E</a:t>
            </a:r>
          </a:p>
        </p:txBody>
      </p:sp>
      <p:sp>
        <p:nvSpPr>
          <p:cNvPr id="1921080" name="Rectangle 56"/>
          <p:cNvSpPr>
            <a:spLocks noChangeArrowheads="1"/>
          </p:cNvSpPr>
          <p:nvPr/>
        </p:nvSpPr>
        <p:spPr bwMode="auto">
          <a:xfrm>
            <a:off x="54102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E</a:t>
            </a:r>
          </a:p>
        </p:txBody>
      </p:sp>
      <p:sp>
        <p:nvSpPr>
          <p:cNvPr id="1921081" name="Rectangle 57"/>
          <p:cNvSpPr>
            <a:spLocks noChangeArrowheads="1"/>
          </p:cNvSpPr>
          <p:nvPr/>
        </p:nvSpPr>
        <p:spPr bwMode="auto">
          <a:xfrm>
            <a:off x="57150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B</a:t>
            </a:r>
          </a:p>
        </p:txBody>
      </p:sp>
      <p:sp>
        <p:nvSpPr>
          <p:cNvPr id="1921082" name="Rectangle 58"/>
          <p:cNvSpPr>
            <a:spLocks noChangeArrowheads="1"/>
          </p:cNvSpPr>
          <p:nvPr/>
        </p:nvSpPr>
        <p:spPr bwMode="auto">
          <a:xfrm>
            <a:off x="60198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A</a:t>
            </a:r>
          </a:p>
        </p:txBody>
      </p:sp>
      <p:sp>
        <p:nvSpPr>
          <p:cNvPr id="1921083" name="Rectangle 59"/>
          <p:cNvSpPr>
            <a:spLocks noChangeArrowheads="1"/>
          </p:cNvSpPr>
          <p:nvPr/>
        </p:nvSpPr>
        <p:spPr bwMode="auto">
          <a:xfrm>
            <a:off x="63246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F</a:t>
            </a:r>
          </a:p>
        </p:txBody>
      </p:sp>
      <p:sp>
        <p:nvSpPr>
          <p:cNvPr id="1921084" name="Rectangle 60"/>
          <p:cNvSpPr>
            <a:spLocks noChangeArrowheads="1"/>
          </p:cNvSpPr>
          <p:nvPr/>
        </p:nvSpPr>
        <p:spPr bwMode="auto">
          <a:xfrm>
            <a:off x="6629400" y="6327775"/>
            <a:ext cx="3048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D</a:t>
            </a:r>
          </a:p>
        </p:txBody>
      </p:sp>
      <p:sp>
        <p:nvSpPr>
          <p:cNvPr id="1921085" name="Line 61"/>
          <p:cNvSpPr>
            <a:spLocks noChangeShapeType="1"/>
          </p:cNvSpPr>
          <p:nvPr/>
        </p:nvSpPr>
        <p:spPr bwMode="auto">
          <a:xfrm flipH="1" flipV="1">
            <a:off x="6477000" y="5032375"/>
            <a:ext cx="762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1086" name="Line 62"/>
          <p:cNvSpPr>
            <a:spLocks noChangeShapeType="1"/>
          </p:cNvSpPr>
          <p:nvPr/>
        </p:nvSpPr>
        <p:spPr bwMode="auto">
          <a:xfrm flipH="1" flipV="1">
            <a:off x="5257800" y="579437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1087" name="Line 63"/>
          <p:cNvSpPr>
            <a:spLocks noChangeShapeType="1"/>
          </p:cNvSpPr>
          <p:nvPr/>
        </p:nvSpPr>
        <p:spPr bwMode="auto">
          <a:xfrm>
            <a:off x="7086600" y="4803775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1088" name="Text Box 64"/>
          <p:cNvSpPr txBox="1">
            <a:spLocks noChangeArrowheads="1"/>
          </p:cNvSpPr>
          <p:nvPr/>
        </p:nvSpPr>
        <p:spPr bwMode="auto">
          <a:xfrm>
            <a:off x="7162800" y="6202948"/>
            <a:ext cx="2535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/>
              <a:t>t</a:t>
            </a:r>
          </a:p>
        </p:txBody>
      </p:sp>
      <p:sp>
        <p:nvSpPr>
          <p:cNvPr id="1921089" name="Text Box 65"/>
          <p:cNvSpPr txBox="1">
            <a:spLocks noChangeArrowheads="1"/>
          </p:cNvSpPr>
          <p:nvPr/>
        </p:nvSpPr>
        <p:spPr bwMode="auto">
          <a:xfrm>
            <a:off x="2679700" y="4806950"/>
            <a:ext cx="1162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>
                <a:latin typeface="Courier New" pitchFamily="49" charset="0"/>
              </a:rPr>
              <a:t>ACDABA-F</a:t>
            </a:r>
          </a:p>
        </p:txBody>
      </p:sp>
      <p:sp>
        <p:nvSpPr>
          <p:cNvPr id="1921090" name="Text Box 66"/>
          <p:cNvSpPr txBox="1">
            <a:spLocks noChangeArrowheads="1"/>
          </p:cNvSpPr>
          <p:nvPr/>
        </p:nvSpPr>
        <p:spPr bwMode="auto">
          <a:xfrm>
            <a:off x="2678113" y="5187950"/>
            <a:ext cx="1162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>
                <a:latin typeface="Courier New" pitchFamily="49" charset="0"/>
              </a:rPr>
              <a:t>ACDABA-F</a:t>
            </a:r>
          </a:p>
        </p:txBody>
      </p:sp>
      <p:sp>
        <p:nvSpPr>
          <p:cNvPr id="1921091" name="Text Box 67"/>
          <p:cNvSpPr txBox="1">
            <a:spLocks noChangeArrowheads="1"/>
          </p:cNvSpPr>
          <p:nvPr/>
        </p:nvSpPr>
        <p:spPr bwMode="auto">
          <a:xfrm>
            <a:off x="2679700" y="5568950"/>
            <a:ext cx="1162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>
                <a:latin typeface="Courier New" pitchFamily="49" charset="0"/>
              </a:rPr>
              <a:t>AC-ABAF-</a:t>
            </a:r>
          </a:p>
        </p:txBody>
      </p:sp>
      <p:sp>
        <p:nvSpPr>
          <p:cNvPr id="1921092" name="Text Box 68"/>
          <p:cNvSpPr txBox="1">
            <a:spLocks noChangeArrowheads="1"/>
          </p:cNvSpPr>
          <p:nvPr/>
        </p:nvSpPr>
        <p:spPr bwMode="auto">
          <a:xfrm>
            <a:off x="2679700" y="5949950"/>
            <a:ext cx="1162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>
                <a:latin typeface="Courier New" pitchFamily="49" charset="0"/>
              </a:rPr>
              <a:t>A---BAFD</a:t>
            </a:r>
          </a:p>
        </p:txBody>
      </p:sp>
      <p:sp>
        <p:nvSpPr>
          <p:cNvPr id="1921093" name="Text Box 69"/>
          <p:cNvSpPr txBox="1">
            <a:spLocks noChangeArrowheads="1"/>
          </p:cNvSpPr>
          <p:nvPr/>
        </p:nvSpPr>
        <p:spPr bwMode="auto">
          <a:xfrm>
            <a:off x="2679700" y="6330950"/>
            <a:ext cx="1162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>
                <a:latin typeface="Courier New" pitchFamily="49" charset="0"/>
              </a:rPr>
              <a:t>ACEEBAFD</a:t>
            </a:r>
          </a:p>
        </p:txBody>
      </p:sp>
      <p:sp>
        <p:nvSpPr>
          <p:cNvPr id="1921094" name="Text Box 70"/>
          <p:cNvSpPr txBox="1">
            <a:spLocks noChangeArrowheads="1"/>
          </p:cNvSpPr>
          <p:nvPr/>
        </p:nvSpPr>
        <p:spPr bwMode="auto">
          <a:xfrm>
            <a:off x="2603501" y="4501148"/>
            <a:ext cx="11311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600"/>
              <a:t>reservation</a:t>
            </a:r>
          </a:p>
        </p:txBody>
      </p:sp>
    </p:spTree>
    <p:extLst>
      <p:ext uri="{BB962C8B-B14F-4D97-AF65-F5344CB8AC3E}">
        <p14:creationId xmlns:p14="http://schemas.microsoft.com/office/powerpoint/2010/main" val="190220368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0" y="203200"/>
            <a:ext cx="9144000" cy="10795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en-US"/>
              <a:t>Access method DAMA: Reservation-TDMA</a:t>
            </a:r>
          </a:p>
        </p:txBody>
      </p:sp>
      <p:sp>
        <p:nvSpPr>
          <p:cNvPr id="1923077" name="Rectangle 5"/>
          <p:cNvSpPr>
            <a:spLocks noGrp="1" noChangeArrowheads="1"/>
          </p:cNvSpPr>
          <p:nvPr>
            <p:ph sz="quarter" idx="13"/>
          </p:nvPr>
        </p:nvSpPr>
        <p:spPr>
          <a:xfrm>
            <a:off x="1871664" y="1619250"/>
            <a:ext cx="8491537" cy="2312988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tabLst>
                <a:tab pos="1143000" algn="l"/>
              </a:tabLst>
            </a:pPr>
            <a:r>
              <a:rPr lang="en-US" altLang="en-US" dirty="0"/>
              <a:t>Reservation Time Division Multiple Access 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dirty="0"/>
              <a:t>every frame consists of N mini-slots and x data-slots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dirty="0"/>
              <a:t>every station has its own mini-slot and can reserve up to k data-slots using this mini-slot (i.e. x = N * k).</a:t>
            </a:r>
          </a:p>
          <a:p>
            <a:pPr marL="574675" lvl="1" indent="-223838">
              <a:tabLst>
                <a:tab pos="1143000" algn="l"/>
              </a:tabLst>
            </a:pPr>
            <a:r>
              <a:rPr lang="en-US" altLang="en-US" dirty="0"/>
              <a:t>other stations can send data in unused data-slots according to a round-robin sending scheme (best-effort traffic)</a:t>
            </a:r>
          </a:p>
        </p:txBody>
      </p:sp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587F-F206-48EC-869C-DD156FF77C0E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923074" name="Rectangle 2"/>
          <p:cNvSpPr>
            <a:spLocks noChangeArrowheads="1"/>
          </p:cNvSpPr>
          <p:nvPr/>
        </p:nvSpPr>
        <p:spPr bwMode="auto">
          <a:xfrm>
            <a:off x="2227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75" name="Rectangle 3"/>
          <p:cNvSpPr>
            <a:spLocks noChangeArrowheads="1"/>
          </p:cNvSpPr>
          <p:nvPr/>
        </p:nvSpPr>
        <p:spPr bwMode="auto">
          <a:xfrm>
            <a:off x="4689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78" name="Rectangle 6"/>
          <p:cNvSpPr>
            <a:spLocks noChangeArrowheads="1"/>
          </p:cNvSpPr>
          <p:nvPr/>
        </p:nvSpPr>
        <p:spPr bwMode="auto">
          <a:xfrm>
            <a:off x="2111376" y="4267201"/>
            <a:ext cx="1173399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N mini-slots</a:t>
            </a:r>
          </a:p>
        </p:txBody>
      </p:sp>
      <p:sp>
        <p:nvSpPr>
          <p:cNvPr id="1923079" name="Rectangle 7"/>
          <p:cNvSpPr>
            <a:spLocks noChangeArrowheads="1"/>
          </p:cNvSpPr>
          <p:nvPr/>
        </p:nvSpPr>
        <p:spPr bwMode="auto">
          <a:xfrm>
            <a:off x="4854575" y="4191001"/>
            <a:ext cx="1465530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N * k data-slots</a:t>
            </a:r>
          </a:p>
        </p:txBody>
      </p:sp>
      <p:sp>
        <p:nvSpPr>
          <p:cNvPr id="1923080" name="Rectangle 8"/>
          <p:cNvSpPr>
            <a:spLocks noChangeArrowheads="1"/>
          </p:cNvSpPr>
          <p:nvPr/>
        </p:nvSpPr>
        <p:spPr bwMode="auto">
          <a:xfrm>
            <a:off x="2762251" y="5791201"/>
            <a:ext cx="1283301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de-DE" altLang="en-US" sz="1600"/>
              <a:t>reservations</a:t>
            </a:r>
            <a:br>
              <a:rPr lang="de-DE" altLang="en-US" sz="1600"/>
            </a:br>
            <a:r>
              <a:rPr lang="de-DE" altLang="en-US" sz="1600"/>
              <a:t>for data-slots</a:t>
            </a:r>
          </a:p>
        </p:txBody>
      </p:sp>
      <p:sp>
        <p:nvSpPr>
          <p:cNvPr id="1923081" name="Line 9"/>
          <p:cNvSpPr>
            <a:spLocks noChangeShapeType="1"/>
          </p:cNvSpPr>
          <p:nvPr/>
        </p:nvSpPr>
        <p:spPr bwMode="auto">
          <a:xfrm>
            <a:off x="3711575" y="5257800"/>
            <a:ext cx="2338388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82" name="Line 10"/>
          <p:cNvSpPr>
            <a:spLocks noChangeShapeType="1"/>
          </p:cNvSpPr>
          <p:nvPr/>
        </p:nvSpPr>
        <p:spPr bwMode="auto">
          <a:xfrm>
            <a:off x="5083175" y="5257800"/>
            <a:ext cx="966788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83" name="Line 11"/>
          <p:cNvSpPr>
            <a:spLocks noChangeShapeType="1"/>
          </p:cNvSpPr>
          <p:nvPr/>
        </p:nvSpPr>
        <p:spPr bwMode="auto">
          <a:xfrm>
            <a:off x="5540375" y="5257800"/>
            <a:ext cx="509588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84" name="Line 12"/>
          <p:cNvSpPr>
            <a:spLocks noChangeShapeType="1"/>
          </p:cNvSpPr>
          <p:nvPr/>
        </p:nvSpPr>
        <p:spPr bwMode="auto">
          <a:xfrm flipH="1">
            <a:off x="6049963" y="5257800"/>
            <a:ext cx="404812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85" name="Rectangle 13"/>
          <p:cNvSpPr>
            <a:spLocks noChangeArrowheads="1"/>
          </p:cNvSpPr>
          <p:nvPr/>
        </p:nvSpPr>
        <p:spPr bwMode="auto">
          <a:xfrm>
            <a:off x="5965826" y="5840414"/>
            <a:ext cx="3259355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de-DE" altLang="en-US" sz="1600"/>
              <a:t>other stations can use free data-slots</a:t>
            </a:r>
          </a:p>
          <a:p>
            <a:pPr algn="l" eaLnBrk="0" hangingPunct="0"/>
            <a:r>
              <a:rPr lang="de-DE" altLang="en-US" sz="1600"/>
              <a:t>based on a round-robin scheme</a:t>
            </a:r>
          </a:p>
        </p:txBody>
      </p:sp>
      <p:sp>
        <p:nvSpPr>
          <p:cNvPr id="1923086" name="Text Box 14"/>
          <p:cNvSpPr txBox="1">
            <a:spLocks noChangeArrowheads="1"/>
          </p:cNvSpPr>
          <p:nvPr/>
        </p:nvSpPr>
        <p:spPr bwMode="auto">
          <a:xfrm>
            <a:off x="8289925" y="4037598"/>
            <a:ext cx="12720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e.g. N=6, k=2</a:t>
            </a:r>
          </a:p>
        </p:txBody>
      </p:sp>
      <p:sp>
        <p:nvSpPr>
          <p:cNvPr id="1923087" name="Rectangle 15"/>
          <p:cNvSpPr>
            <a:spLocks noChangeArrowheads="1"/>
          </p:cNvSpPr>
          <p:nvPr/>
        </p:nvSpPr>
        <p:spPr bwMode="auto">
          <a:xfrm>
            <a:off x="30257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88" name="Rectangle 16"/>
          <p:cNvSpPr>
            <a:spLocks noChangeArrowheads="1"/>
          </p:cNvSpPr>
          <p:nvPr/>
        </p:nvSpPr>
        <p:spPr bwMode="auto">
          <a:xfrm>
            <a:off x="3482975" y="4800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89" name="Rectangle 17"/>
          <p:cNvSpPr>
            <a:spLocks noChangeArrowheads="1"/>
          </p:cNvSpPr>
          <p:nvPr/>
        </p:nvSpPr>
        <p:spPr bwMode="auto">
          <a:xfrm>
            <a:off x="39401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0" name="Rectangle 18"/>
          <p:cNvSpPr>
            <a:spLocks noChangeArrowheads="1"/>
          </p:cNvSpPr>
          <p:nvPr/>
        </p:nvSpPr>
        <p:spPr bwMode="auto">
          <a:xfrm>
            <a:off x="43973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1" name="Rectangle 19"/>
          <p:cNvSpPr>
            <a:spLocks noChangeArrowheads="1"/>
          </p:cNvSpPr>
          <p:nvPr/>
        </p:nvSpPr>
        <p:spPr bwMode="auto">
          <a:xfrm>
            <a:off x="4854575" y="4800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2" name="Rectangle 20"/>
          <p:cNvSpPr>
            <a:spLocks noChangeArrowheads="1"/>
          </p:cNvSpPr>
          <p:nvPr/>
        </p:nvSpPr>
        <p:spPr bwMode="auto">
          <a:xfrm>
            <a:off x="5311775" y="4800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3" name="Rectangle 21"/>
          <p:cNvSpPr>
            <a:spLocks noChangeArrowheads="1"/>
          </p:cNvSpPr>
          <p:nvPr/>
        </p:nvSpPr>
        <p:spPr bwMode="auto">
          <a:xfrm>
            <a:off x="57689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4" name="Rectangle 22"/>
          <p:cNvSpPr>
            <a:spLocks noChangeArrowheads="1"/>
          </p:cNvSpPr>
          <p:nvPr/>
        </p:nvSpPr>
        <p:spPr bwMode="auto">
          <a:xfrm>
            <a:off x="6226175" y="4800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5" name="Rectangle 23"/>
          <p:cNvSpPr>
            <a:spLocks noChangeArrowheads="1"/>
          </p:cNvSpPr>
          <p:nvPr/>
        </p:nvSpPr>
        <p:spPr bwMode="auto">
          <a:xfrm>
            <a:off x="66833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6" name="Rectangle 24"/>
          <p:cNvSpPr>
            <a:spLocks noChangeArrowheads="1"/>
          </p:cNvSpPr>
          <p:nvPr/>
        </p:nvSpPr>
        <p:spPr bwMode="auto">
          <a:xfrm>
            <a:off x="71405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7" name="Rectangle 25"/>
          <p:cNvSpPr>
            <a:spLocks noChangeArrowheads="1"/>
          </p:cNvSpPr>
          <p:nvPr/>
        </p:nvSpPr>
        <p:spPr bwMode="auto">
          <a:xfrm>
            <a:off x="75977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8" name="Rectangle 26"/>
          <p:cNvSpPr>
            <a:spLocks noChangeArrowheads="1"/>
          </p:cNvSpPr>
          <p:nvPr/>
        </p:nvSpPr>
        <p:spPr bwMode="auto">
          <a:xfrm>
            <a:off x="80549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099" name="Rectangle 27"/>
          <p:cNvSpPr>
            <a:spLocks noChangeArrowheads="1"/>
          </p:cNvSpPr>
          <p:nvPr/>
        </p:nvSpPr>
        <p:spPr bwMode="auto">
          <a:xfrm>
            <a:off x="29495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0" name="Rectangle 28"/>
          <p:cNvSpPr>
            <a:spLocks noChangeArrowheads="1"/>
          </p:cNvSpPr>
          <p:nvPr/>
        </p:nvSpPr>
        <p:spPr bwMode="auto">
          <a:xfrm>
            <a:off x="28733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1" name="Rectangle 29"/>
          <p:cNvSpPr>
            <a:spLocks noChangeArrowheads="1"/>
          </p:cNvSpPr>
          <p:nvPr/>
        </p:nvSpPr>
        <p:spPr bwMode="auto">
          <a:xfrm>
            <a:off x="27971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2" name="Rectangle 30"/>
          <p:cNvSpPr>
            <a:spLocks noChangeArrowheads="1"/>
          </p:cNvSpPr>
          <p:nvPr/>
        </p:nvSpPr>
        <p:spPr bwMode="auto">
          <a:xfrm>
            <a:off x="27209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3" name="Rectangle 31"/>
          <p:cNvSpPr>
            <a:spLocks noChangeArrowheads="1"/>
          </p:cNvSpPr>
          <p:nvPr/>
        </p:nvSpPr>
        <p:spPr bwMode="auto">
          <a:xfrm>
            <a:off x="26447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4" name="Rectangle 32"/>
          <p:cNvSpPr>
            <a:spLocks noChangeArrowheads="1"/>
          </p:cNvSpPr>
          <p:nvPr/>
        </p:nvSpPr>
        <p:spPr bwMode="auto">
          <a:xfrm>
            <a:off x="25685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5" name="Line 33"/>
          <p:cNvSpPr>
            <a:spLocks noChangeShapeType="1"/>
          </p:cNvSpPr>
          <p:nvPr/>
        </p:nvSpPr>
        <p:spPr bwMode="auto">
          <a:xfrm>
            <a:off x="39401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6" name="Line 34"/>
          <p:cNvSpPr>
            <a:spLocks noChangeShapeType="1"/>
          </p:cNvSpPr>
          <p:nvPr/>
        </p:nvSpPr>
        <p:spPr bwMode="auto">
          <a:xfrm>
            <a:off x="30257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7" name="Line 35"/>
          <p:cNvSpPr>
            <a:spLocks noChangeShapeType="1"/>
          </p:cNvSpPr>
          <p:nvPr/>
        </p:nvSpPr>
        <p:spPr bwMode="auto">
          <a:xfrm>
            <a:off x="48545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8" name="Line 36"/>
          <p:cNvSpPr>
            <a:spLocks noChangeShapeType="1"/>
          </p:cNvSpPr>
          <p:nvPr/>
        </p:nvSpPr>
        <p:spPr bwMode="auto">
          <a:xfrm>
            <a:off x="57689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09" name="Line 37"/>
          <p:cNvSpPr>
            <a:spLocks noChangeShapeType="1"/>
          </p:cNvSpPr>
          <p:nvPr/>
        </p:nvSpPr>
        <p:spPr bwMode="auto">
          <a:xfrm>
            <a:off x="66833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0" name="Line 38"/>
          <p:cNvSpPr>
            <a:spLocks noChangeShapeType="1"/>
          </p:cNvSpPr>
          <p:nvPr/>
        </p:nvSpPr>
        <p:spPr bwMode="auto">
          <a:xfrm>
            <a:off x="75977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1" name="Line 39"/>
          <p:cNvSpPr>
            <a:spLocks noChangeShapeType="1"/>
          </p:cNvSpPr>
          <p:nvPr/>
        </p:nvSpPr>
        <p:spPr bwMode="auto">
          <a:xfrm>
            <a:off x="85121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2" name="Rectangle 40"/>
          <p:cNvSpPr>
            <a:spLocks noChangeArrowheads="1"/>
          </p:cNvSpPr>
          <p:nvPr/>
        </p:nvSpPr>
        <p:spPr bwMode="auto">
          <a:xfrm>
            <a:off x="8969375" y="4800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3" name="Rectangle 41"/>
          <p:cNvSpPr>
            <a:spLocks noChangeArrowheads="1"/>
          </p:cNvSpPr>
          <p:nvPr/>
        </p:nvSpPr>
        <p:spPr bwMode="auto">
          <a:xfrm>
            <a:off x="9426575" y="4800600"/>
            <a:ext cx="45720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4" name="Rectangle 42"/>
          <p:cNvSpPr>
            <a:spLocks noChangeArrowheads="1"/>
          </p:cNvSpPr>
          <p:nvPr/>
        </p:nvSpPr>
        <p:spPr bwMode="auto">
          <a:xfrm>
            <a:off x="88931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5" name="Rectangle 43"/>
          <p:cNvSpPr>
            <a:spLocks noChangeArrowheads="1"/>
          </p:cNvSpPr>
          <p:nvPr/>
        </p:nvSpPr>
        <p:spPr bwMode="auto">
          <a:xfrm>
            <a:off x="88169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6" name="Rectangle 44"/>
          <p:cNvSpPr>
            <a:spLocks noChangeArrowheads="1"/>
          </p:cNvSpPr>
          <p:nvPr/>
        </p:nvSpPr>
        <p:spPr bwMode="auto">
          <a:xfrm>
            <a:off x="87407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7" name="Rectangle 45"/>
          <p:cNvSpPr>
            <a:spLocks noChangeArrowheads="1"/>
          </p:cNvSpPr>
          <p:nvPr/>
        </p:nvSpPr>
        <p:spPr bwMode="auto">
          <a:xfrm>
            <a:off x="86645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8" name="Rectangle 46"/>
          <p:cNvSpPr>
            <a:spLocks noChangeArrowheads="1"/>
          </p:cNvSpPr>
          <p:nvPr/>
        </p:nvSpPr>
        <p:spPr bwMode="auto">
          <a:xfrm>
            <a:off x="85883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19" name="Rectangle 47"/>
          <p:cNvSpPr>
            <a:spLocks noChangeArrowheads="1"/>
          </p:cNvSpPr>
          <p:nvPr/>
        </p:nvSpPr>
        <p:spPr bwMode="auto">
          <a:xfrm>
            <a:off x="8512175" y="4800600"/>
            <a:ext cx="76200" cy="457200"/>
          </a:xfrm>
          <a:prstGeom prst="rect">
            <a:avLst/>
          </a:prstGeom>
          <a:solidFill>
            <a:srgbClr val="F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20" name="Line 48"/>
          <p:cNvSpPr>
            <a:spLocks noChangeShapeType="1"/>
          </p:cNvSpPr>
          <p:nvPr/>
        </p:nvSpPr>
        <p:spPr bwMode="auto">
          <a:xfrm>
            <a:off x="98837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21" name="Line 49"/>
          <p:cNvSpPr>
            <a:spLocks noChangeShapeType="1"/>
          </p:cNvSpPr>
          <p:nvPr/>
        </p:nvSpPr>
        <p:spPr bwMode="auto">
          <a:xfrm>
            <a:off x="8969375" y="4724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3122" name="AutoShape 50"/>
          <p:cNvSpPr>
            <a:spLocks/>
          </p:cNvSpPr>
          <p:nvPr/>
        </p:nvSpPr>
        <p:spPr bwMode="auto">
          <a:xfrm rot="5400000">
            <a:off x="3368675" y="491490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23123" name="AutoShape 51"/>
          <p:cNvCxnSpPr>
            <a:cxnSpLocks noChangeShapeType="1"/>
            <a:stCxn id="1923104" idx="2"/>
            <a:endCxn id="1923122" idx="1"/>
          </p:cNvCxnSpPr>
          <p:nvPr/>
        </p:nvCxnSpPr>
        <p:spPr bwMode="auto">
          <a:xfrm rot="16200000" flipH="1">
            <a:off x="2930526" y="4933951"/>
            <a:ext cx="227013" cy="874713"/>
          </a:xfrm>
          <a:prstGeom prst="curvedConnector3">
            <a:avLst>
              <a:gd name="adj1" fmla="val 20139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23124" name="AutoShape 52"/>
          <p:cNvSpPr>
            <a:spLocks/>
          </p:cNvSpPr>
          <p:nvPr/>
        </p:nvSpPr>
        <p:spPr bwMode="auto">
          <a:xfrm rot="5400000">
            <a:off x="4283075" y="491490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23125" name="AutoShape 53"/>
          <p:cNvCxnSpPr>
            <a:cxnSpLocks noChangeShapeType="1"/>
            <a:stCxn id="1923103" idx="2"/>
            <a:endCxn id="1923124" idx="1"/>
          </p:cNvCxnSpPr>
          <p:nvPr/>
        </p:nvCxnSpPr>
        <p:spPr bwMode="auto">
          <a:xfrm rot="16200000" flipH="1">
            <a:off x="3425826" y="4514851"/>
            <a:ext cx="227013" cy="1712913"/>
          </a:xfrm>
          <a:prstGeom prst="curvedConnector3">
            <a:avLst>
              <a:gd name="adj1" fmla="val 20139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23126" name="AutoShape 54"/>
          <p:cNvSpPr>
            <a:spLocks/>
          </p:cNvSpPr>
          <p:nvPr/>
        </p:nvSpPr>
        <p:spPr bwMode="auto">
          <a:xfrm rot="16200000" flipV="1">
            <a:off x="5616575" y="1905000"/>
            <a:ext cx="304800" cy="5486400"/>
          </a:xfrm>
          <a:prstGeom prst="rightBrace">
            <a:avLst>
              <a:gd name="adj1" fmla="val 1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614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Access Control(M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Protocols till now..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1200" y="1143001"/>
            <a:ext cx="4343400" cy="4983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FDMA, TDMA</a:t>
            </a:r>
          </a:p>
          <a:p>
            <a:r>
              <a:rPr lang="en-US" dirty="0">
                <a:solidFill>
                  <a:srgbClr val="0070C0"/>
                </a:solidFill>
              </a:rPr>
              <a:t>TDM – Fixed, dynamic</a:t>
            </a:r>
          </a:p>
          <a:p>
            <a:r>
              <a:rPr lang="en-US" dirty="0">
                <a:solidFill>
                  <a:srgbClr val="0070C0"/>
                </a:solidFill>
              </a:rPr>
              <a:t>Aloha, Slotted Aloha</a:t>
            </a:r>
          </a:p>
          <a:p>
            <a:r>
              <a:rPr lang="en-US" dirty="0">
                <a:solidFill>
                  <a:srgbClr val="0070C0"/>
                </a:solidFill>
              </a:rPr>
              <a:t>Carrier sense multiple access – Collision avoidance (CSMA\CA)</a:t>
            </a:r>
          </a:p>
          <a:p>
            <a:r>
              <a:rPr lang="en-US" dirty="0">
                <a:solidFill>
                  <a:srgbClr val="0070C0"/>
                </a:solidFill>
              </a:rPr>
              <a:t>Demand assigned multiple access (DAMA)</a:t>
            </a:r>
          </a:p>
          <a:p>
            <a:r>
              <a:rPr lang="en-US" dirty="0">
                <a:solidFill>
                  <a:srgbClr val="0070C0"/>
                </a:solidFill>
              </a:rPr>
              <a:t>Packet reservation multiple access (PRMA)</a:t>
            </a:r>
          </a:p>
          <a:p>
            <a:r>
              <a:rPr lang="en-US" dirty="0">
                <a:solidFill>
                  <a:srgbClr val="0070C0"/>
                </a:solidFill>
              </a:rPr>
              <a:t>Reservation TDMA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4600" y="1143000"/>
            <a:ext cx="1295400" cy="2286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72400" y="1143000"/>
            <a:ext cx="2362200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Protocols without central controller,</a:t>
            </a:r>
            <a:r>
              <a:rPr lang="en-US" sz="2000" b="1" dirty="0">
                <a:solidFill>
                  <a:srgbClr val="FF0000"/>
                </a:solidFill>
              </a:rPr>
              <a:t> do not solve hidden terminal\exposed terminal problems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438900" y="3810000"/>
            <a:ext cx="800100" cy="2057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48600" y="3124201"/>
            <a:ext cx="2362200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Protocols with central controller, Central base station assigning TDM patterns.</a:t>
            </a:r>
          </a:p>
          <a:p>
            <a:endParaRPr lang="en-US" dirty="0"/>
          </a:p>
          <a:p>
            <a:r>
              <a:rPr lang="en-US" dirty="0"/>
              <a:t>Hidden terminal problem – unknown</a:t>
            </a:r>
          </a:p>
          <a:p>
            <a:endParaRPr lang="en-US" dirty="0"/>
          </a:p>
          <a:p>
            <a:r>
              <a:rPr lang="en-US" dirty="0"/>
              <a:t>If the terminal is hidden it cannot communicate anyway.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58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No central controller</a:t>
            </a:r>
          </a:p>
          <a:p>
            <a:r>
              <a:rPr lang="en-US" dirty="0"/>
              <a:t>Need of dynamic reservation – not fixed reservation (as in fixed TDM, PRMA)</a:t>
            </a:r>
          </a:p>
          <a:p>
            <a:r>
              <a:rPr lang="en-US" dirty="0"/>
              <a:t>Solve hidden terminal and exposed terminal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8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Solves hidden\exposed terminal problem.</a:t>
            </a:r>
          </a:p>
          <a:p>
            <a:r>
              <a:rPr lang="en-US" dirty="0"/>
              <a:t>Does not need a base station (central controller)</a:t>
            </a:r>
          </a:p>
          <a:p>
            <a:r>
              <a:rPr lang="en-US" dirty="0"/>
              <a:t>Still a random access aloha scheme – with dynamic reservation.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69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altLang="en-US" dirty="0"/>
              <a:t>MACA</a:t>
            </a:r>
          </a:p>
          <a:p>
            <a:pPr marL="571500" lvl="1"/>
            <a:r>
              <a:rPr lang="en-US" altLang="en-US" dirty="0"/>
              <a:t>When a node wants to transmit a data packet, it first transmit a </a:t>
            </a:r>
            <a:r>
              <a:rPr lang="en-US" altLang="en-US" b="1" dirty="0"/>
              <a:t>RTS</a:t>
            </a:r>
            <a:r>
              <a:rPr lang="en-US" altLang="en-US" dirty="0"/>
              <a:t> (</a:t>
            </a:r>
            <a:r>
              <a:rPr lang="en-US" altLang="en-US" b="1" dirty="0"/>
              <a:t>Request To Send)</a:t>
            </a:r>
            <a:r>
              <a:rPr lang="en-US" altLang="en-US" dirty="0"/>
              <a:t> frame.</a:t>
            </a:r>
          </a:p>
          <a:p>
            <a:pPr marL="571500" lvl="1"/>
            <a:r>
              <a:rPr lang="en-US" altLang="en-US" dirty="0"/>
              <a:t>The receiver node, on receiving the RTS packet, if it is ready to receive the data packet, transmits a </a:t>
            </a:r>
            <a:r>
              <a:rPr lang="en-US" altLang="en-US" b="1" dirty="0"/>
              <a:t>CTS (Clear to Send)</a:t>
            </a:r>
            <a:r>
              <a:rPr lang="en-US" altLang="en-US" dirty="0"/>
              <a:t> packet. </a:t>
            </a:r>
          </a:p>
          <a:p>
            <a:pPr marL="571500" lvl="1"/>
            <a:r>
              <a:rPr lang="en-US" altLang="en-US" dirty="0"/>
              <a:t>Once the sender receives the CTS packet without any error, it starts transmitting the data packet.</a:t>
            </a:r>
          </a:p>
          <a:p>
            <a:pPr marL="571500" lvl="1"/>
            <a:r>
              <a:rPr lang="en-US" altLang="en-US" dirty="0"/>
              <a:t>If a packet transmitted by a node is lost, the node uses the binary exponential back-off (BEB) algorithm to back off a random interval of time before retrying.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8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What RTS and CTS frame will include?</a:t>
            </a:r>
          </a:p>
          <a:p>
            <a:pPr marL="628650" lvl="1"/>
            <a:r>
              <a:rPr lang="en-US" dirty="0"/>
              <a:t>Sender’s name</a:t>
            </a:r>
          </a:p>
          <a:p>
            <a:pPr marL="628650" lvl="1"/>
            <a:r>
              <a:rPr lang="en-US" dirty="0"/>
              <a:t>Receiver's name</a:t>
            </a:r>
          </a:p>
          <a:p>
            <a:pPr marL="628650" lvl="1"/>
            <a:r>
              <a:rPr lang="en-US" dirty="0"/>
              <a:t>Length of the future transmission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34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56396"/>
            <a:ext cx="10515600" cy="1325563"/>
          </a:xfrm>
        </p:spPr>
        <p:txBody>
          <a:bodyPr/>
          <a:lstStyle/>
          <a:p>
            <a:r>
              <a:rPr lang="en-US" altLang="en-US" b="1" dirty="0"/>
              <a:t>MACA examples</a:t>
            </a:r>
          </a:p>
        </p:txBody>
      </p:sp>
      <p:sp>
        <p:nvSpPr>
          <p:cNvPr id="1965058" name="Rectangle 2"/>
          <p:cNvSpPr>
            <a:spLocks noGrp="1" noChangeArrowheads="1"/>
          </p:cNvSpPr>
          <p:nvPr>
            <p:ph sz="quarter" idx="13"/>
          </p:nvPr>
        </p:nvSpPr>
        <p:spPr>
          <a:xfrm>
            <a:off x="1792289" y="1011238"/>
            <a:ext cx="8167687" cy="5599112"/>
          </a:xfrm>
        </p:spPr>
        <p:txBody>
          <a:bodyPr>
            <a:normAutofit fontScale="92500" lnSpcReduction="10000"/>
          </a:bodyPr>
          <a:lstStyle/>
          <a:p>
            <a:pPr marL="231775" indent="-231775"/>
            <a:r>
              <a:rPr lang="en-US" altLang="en-US" dirty="0"/>
              <a:t>MACA avoids the problem of hidden terminals</a:t>
            </a:r>
          </a:p>
          <a:p>
            <a:pPr marL="566738" lvl="1" indent="-219075"/>
            <a:r>
              <a:rPr lang="en-US" altLang="en-US" sz="3400" dirty="0"/>
              <a:t>A and C want to </a:t>
            </a:r>
            <a:br>
              <a:rPr lang="en-US" altLang="en-US" sz="3400" dirty="0"/>
            </a:br>
            <a:r>
              <a:rPr lang="en-US" altLang="en-US" sz="3400" dirty="0"/>
              <a:t>send to B</a:t>
            </a:r>
          </a:p>
          <a:p>
            <a:pPr marL="566738" lvl="1" indent="-219075"/>
            <a:r>
              <a:rPr lang="en-US" altLang="en-US" sz="3400" dirty="0"/>
              <a:t>A sends RTS first.</a:t>
            </a:r>
          </a:p>
          <a:p>
            <a:pPr marL="566738" lvl="1" indent="-219075"/>
            <a:r>
              <a:rPr lang="en-US" altLang="en-US" sz="3400" dirty="0"/>
              <a:t>B will receive RTS .</a:t>
            </a:r>
          </a:p>
          <a:p>
            <a:pPr marL="566738" lvl="1" indent="-219075"/>
            <a:r>
              <a:rPr lang="en-US" altLang="en-US" sz="3400" dirty="0"/>
              <a:t>C cannot here RTS send by A.</a:t>
            </a:r>
          </a:p>
          <a:p>
            <a:pPr marL="566738" lvl="1" indent="-219075"/>
            <a:r>
              <a:rPr lang="en-US" altLang="en-US" sz="3400" dirty="0"/>
              <a:t>B will send CTS to A.</a:t>
            </a:r>
          </a:p>
          <a:p>
            <a:pPr marL="566738" lvl="1" indent="-219075"/>
            <a:r>
              <a:rPr lang="en-US" altLang="en-US" sz="3400" dirty="0"/>
              <a:t>C can listen to CTS send by B.</a:t>
            </a:r>
          </a:p>
          <a:p>
            <a:pPr marL="566738" lvl="1" indent="-219075"/>
            <a:r>
              <a:rPr lang="en-US" altLang="en-US" sz="3400" dirty="0"/>
              <a:t>C waits after receiving </a:t>
            </a:r>
            <a:br>
              <a:rPr lang="en-US" altLang="en-US" sz="3400" dirty="0"/>
            </a:br>
            <a:r>
              <a:rPr lang="en-US" altLang="en-US" sz="3400" dirty="0"/>
              <a:t>CTS from B</a:t>
            </a:r>
          </a:p>
          <a:p>
            <a:pPr marL="231775" indent="-231775"/>
            <a:endParaRPr lang="en-US" altLang="en-US" dirty="0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AFDA-9FAF-4157-8F62-487F1075D0C0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1965059" name="Oval 3"/>
          <p:cNvSpPr>
            <a:spLocks noChangeArrowheads="1"/>
          </p:cNvSpPr>
          <p:nvPr/>
        </p:nvSpPr>
        <p:spPr bwMode="auto">
          <a:xfrm>
            <a:off x="6477000" y="1844675"/>
            <a:ext cx="2743200" cy="457200"/>
          </a:xfrm>
          <a:prstGeom prst="ellipse">
            <a:avLst/>
          </a:prstGeom>
          <a:noFill/>
          <a:ln w="38100">
            <a:solidFill>
              <a:srgbClr val="FF0D0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65061" name="Picture 5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2073275"/>
            <a:ext cx="276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65062" name="Group 6"/>
          <p:cNvGrpSpPr>
            <a:grpSpLocks/>
          </p:cNvGrpSpPr>
          <p:nvPr/>
        </p:nvGrpSpPr>
        <p:grpSpPr bwMode="auto">
          <a:xfrm>
            <a:off x="5334000" y="1844675"/>
            <a:ext cx="2743200" cy="1555750"/>
            <a:chOff x="2544" y="1008"/>
            <a:chExt cx="1728" cy="980"/>
          </a:xfrm>
        </p:grpSpPr>
        <p:sp>
          <p:nvSpPr>
            <p:cNvPr id="1965063" name="Oval 7"/>
            <p:cNvSpPr>
              <a:spLocks noChangeArrowheads="1"/>
            </p:cNvSpPr>
            <p:nvPr/>
          </p:nvSpPr>
          <p:spPr bwMode="auto">
            <a:xfrm>
              <a:off x="25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65064" name="Picture 8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52"/>
              <a:ext cx="174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65065" name="Text Box 9"/>
            <p:cNvSpPr txBox="1">
              <a:spLocks noChangeArrowheads="1"/>
            </p:cNvSpPr>
            <p:nvPr/>
          </p:nvSpPr>
          <p:spPr bwMode="auto">
            <a:xfrm>
              <a:off x="3264" y="1775"/>
              <a:ext cx="1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altLang="en-US" sz="1600"/>
                <a:t>A</a:t>
              </a:r>
            </a:p>
          </p:txBody>
        </p:sp>
      </p:grpSp>
      <p:sp>
        <p:nvSpPr>
          <p:cNvPr id="1965066" name="Text Box 10"/>
          <p:cNvSpPr txBox="1">
            <a:spLocks noChangeArrowheads="1"/>
          </p:cNvSpPr>
          <p:nvPr/>
        </p:nvSpPr>
        <p:spPr bwMode="auto">
          <a:xfrm>
            <a:off x="7620000" y="3062873"/>
            <a:ext cx="2968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B</a:t>
            </a:r>
          </a:p>
        </p:txBody>
      </p:sp>
      <p:grpSp>
        <p:nvGrpSpPr>
          <p:cNvPr id="1965067" name="Group 11"/>
          <p:cNvGrpSpPr>
            <a:grpSpLocks/>
          </p:cNvGrpSpPr>
          <p:nvPr/>
        </p:nvGrpSpPr>
        <p:grpSpPr bwMode="auto">
          <a:xfrm>
            <a:off x="7543800" y="1844675"/>
            <a:ext cx="2743200" cy="1555750"/>
            <a:chOff x="3744" y="1008"/>
            <a:chExt cx="1728" cy="980"/>
          </a:xfrm>
        </p:grpSpPr>
        <p:sp>
          <p:nvSpPr>
            <p:cNvPr id="1965068" name="Oval 12"/>
            <p:cNvSpPr>
              <a:spLocks noChangeArrowheads="1"/>
            </p:cNvSpPr>
            <p:nvPr/>
          </p:nvSpPr>
          <p:spPr bwMode="auto">
            <a:xfrm>
              <a:off x="37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65069" name="Picture 13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1152"/>
              <a:ext cx="174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65070" name="Text Box 14"/>
            <p:cNvSpPr txBox="1">
              <a:spLocks noChangeArrowheads="1"/>
            </p:cNvSpPr>
            <p:nvPr/>
          </p:nvSpPr>
          <p:spPr bwMode="auto">
            <a:xfrm>
              <a:off x="4461" y="1775"/>
              <a:ext cx="18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altLang="en-US" sz="1600"/>
                <a:t>C</a:t>
              </a:r>
            </a:p>
          </p:txBody>
        </p:sp>
      </p:grpSp>
      <p:sp>
        <p:nvSpPr>
          <p:cNvPr id="1965071" name="Line 15"/>
          <p:cNvSpPr>
            <a:spLocks noChangeShapeType="1"/>
          </p:cNvSpPr>
          <p:nvPr/>
        </p:nvSpPr>
        <p:spPr bwMode="auto">
          <a:xfrm>
            <a:off x="6781800" y="260667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5072" name="Text Box 16"/>
          <p:cNvSpPr txBox="1">
            <a:spLocks noChangeArrowheads="1"/>
          </p:cNvSpPr>
          <p:nvPr/>
        </p:nvSpPr>
        <p:spPr bwMode="auto">
          <a:xfrm>
            <a:off x="6934201" y="2300873"/>
            <a:ext cx="4958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b="1"/>
              <a:t>RTS</a:t>
            </a:r>
            <a:endParaRPr lang="de-DE" altLang="en-US" sz="1600"/>
          </a:p>
        </p:txBody>
      </p:sp>
      <p:sp>
        <p:nvSpPr>
          <p:cNvPr id="1965073" name="Line 17"/>
          <p:cNvSpPr>
            <a:spLocks noChangeShapeType="1"/>
          </p:cNvSpPr>
          <p:nvPr/>
        </p:nvSpPr>
        <p:spPr bwMode="auto">
          <a:xfrm flipV="1">
            <a:off x="7924800" y="2759075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5074" name="Text Box 18"/>
          <p:cNvSpPr txBox="1">
            <a:spLocks noChangeArrowheads="1"/>
          </p:cNvSpPr>
          <p:nvPr/>
        </p:nvSpPr>
        <p:spPr bwMode="auto">
          <a:xfrm>
            <a:off x="8001001" y="2758073"/>
            <a:ext cx="4924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b="1"/>
              <a:t>CTS</a:t>
            </a:r>
            <a:endParaRPr lang="de-DE" altLang="en-US" sz="1600"/>
          </a:p>
        </p:txBody>
      </p:sp>
      <p:sp>
        <p:nvSpPr>
          <p:cNvPr id="1965075" name="Line 19"/>
          <p:cNvSpPr>
            <a:spLocks noChangeShapeType="1"/>
          </p:cNvSpPr>
          <p:nvPr/>
        </p:nvSpPr>
        <p:spPr bwMode="auto">
          <a:xfrm>
            <a:off x="6781800" y="275907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5076" name="Text Box 20"/>
          <p:cNvSpPr txBox="1">
            <a:spLocks noChangeArrowheads="1"/>
          </p:cNvSpPr>
          <p:nvPr/>
        </p:nvSpPr>
        <p:spPr bwMode="auto">
          <a:xfrm>
            <a:off x="6934201" y="2758073"/>
            <a:ext cx="4924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b="1"/>
              <a:t>CTS</a:t>
            </a:r>
            <a:endParaRPr lang="de-DE" altLang="en-US" sz="1600"/>
          </a:p>
        </p:txBody>
      </p:sp>
      <p:sp>
        <p:nvSpPr>
          <p:cNvPr id="1965083" name="Text Box 27"/>
          <p:cNvSpPr txBox="1">
            <a:spLocks noChangeArrowheads="1"/>
          </p:cNvSpPr>
          <p:nvPr/>
        </p:nvSpPr>
        <p:spPr bwMode="auto">
          <a:xfrm>
            <a:off x="7670800" y="5910848"/>
            <a:ext cx="2968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61439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1022464" y="365125"/>
            <a:ext cx="10331335" cy="646113"/>
          </a:xfrm>
        </p:spPr>
        <p:txBody>
          <a:bodyPr>
            <a:normAutofit/>
          </a:bodyPr>
          <a:lstStyle/>
          <a:p>
            <a:r>
              <a:rPr lang="en-US" altLang="en-US" dirty="0"/>
              <a:t>MACA examples</a:t>
            </a:r>
          </a:p>
        </p:txBody>
      </p:sp>
      <p:sp>
        <p:nvSpPr>
          <p:cNvPr id="1965058" name="Rectangle 2"/>
          <p:cNvSpPr>
            <a:spLocks noGrp="1" noChangeArrowheads="1"/>
          </p:cNvSpPr>
          <p:nvPr>
            <p:ph sz="quarter" idx="13"/>
          </p:nvPr>
        </p:nvSpPr>
        <p:spPr>
          <a:xfrm>
            <a:off x="1792289" y="1011238"/>
            <a:ext cx="8167687" cy="5599112"/>
          </a:xfrm>
        </p:spPr>
        <p:txBody>
          <a:bodyPr>
            <a:normAutofit/>
          </a:bodyPr>
          <a:lstStyle/>
          <a:p>
            <a:pPr marL="231775" indent="-231775"/>
            <a:r>
              <a:rPr lang="en-US" altLang="en-US" dirty="0"/>
              <a:t>MACA avoids the problem of exposed terminals</a:t>
            </a:r>
          </a:p>
          <a:p>
            <a:pPr marL="566738" lvl="1" indent="-219075"/>
            <a:r>
              <a:rPr lang="en-US" altLang="en-US" sz="2000" dirty="0"/>
              <a:t>B wants to send to A, C </a:t>
            </a:r>
            <a:br>
              <a:rPr lang="en-US" altLang="en-US" sz="2000" dirty="0"/>
            </a:br>
            <a:r>
              <a:rPr lang="en-US" altLang="en-US" sz="2000" dirty="0"/>
              <a:t>want to send to D.</a:t>
            </a:r>
          </a:p>
          <a:p>
            <a:pPr marL="566738" lvl="1" indent="-219075"/>
            <a:r>
              <a:rPr lang="en-US" altLang="en-US" sz="2000" dirty="0"/>
              <a:t> B will send RTS to A.</a:t>
            </a:r>
          </a:p>
          <a:p>
            <a:pPr marL="566738" lvl="1" indent="-219075"/>
            <a:r>
              <a:rPr lang="en-US" altLang="en-US" sz="2000" dirty="0"/>
              <a:t> RTS will be received by C also.</a:t>
            </a:r>
          </a:p>
          <a:p>
            <a:pPr marL="566738" lvl="1" indent="-219075"/>
            <a:r>
              <a:rPr lang="en-US" altLang="en-US" sz="2000" dirty="0"/>
              <a:t>A will send CTS to B. C can’t listen CTS from A.</a:t>
            </a:r>
          </a:p>
          <a:p>
            <a:pPr marL="566738" lvl="1" indent="-219075"/>
            <a:r>
              <a:rPr lang="en-US" altLang="en-US" sz="2000" dirty="0"/>
              <a:t>So C will continue its transmission to D.</a:t>
            </a: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EAFDA-9FAF-4157-8F62-487F1075D0C0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1965077" name="Oval 21"/>
          <p:cNvSpPr>
            <a:spLocks noChangeArrowheads="1"/>
          </p:cNvSpPr>
          <p:nvPr/>
        </p:nvSpPr>
        <p:spPr bwMode="auto">
          <a:xfrm>
            <a:off x="3733800" y="4648200"/>
            <a:ext cx="2743200" cy="457200"/>
          </a:xfrm>
          <a:prstGeom prst="ellipse">
            <a:avLst/>
          </a:prstGeom>
          <a:noFill/>
          <a:ln w="38100">
            <a:solidFill>
              <a:srgbClr val="FF0D0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65078" name="Picture 2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4876800"/>
            <a:ext cx="276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65079" name="Group 23"/>
          <p:cNvGrpSpPr>
            <a:grpSpLocks/>
          </p:cNvGrpSpPr>
          <p:nvPr/>
        </p:nvGrpSpPr>
        <p:grpSpPr bwMode="auto">
          <a:xfrm>
            <a:off x="2590800" y="4648200"/>
            <a:ext cx="2743200" cy="1555750"/>
            <a:chOff x="2544" y="1008"/>
            <a:chExt cx="1728" cy="980"/>
          </a:xfrm>
        </p:grpSpPr>
        <p:sp>
          <p:nvSpPr>
            <p:cNvPr id="1965080" name="Oval 24"/>
            <p:cNvSpPr>
              <a:spLocks noChangeArrowheads="1"/>
            </p:cNvSpPr>
            <p:nvPr/>
          </p:nvSpPr>
          <p:spPr bwMode="auto">
            <a:xfrm>
              <a:off x="25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65081" name="Picture 25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152"/>
              <a:ext cx="174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65082" name="Text Box 26"/>
            <p:cNvSpPr txBox="1">
              <a:spLocks noChangeArrowheads="1"/>
            </p:cNvSpPr>
            <p:nvPr/>
          </p:nvSpPr>
          <p:spPr bwMode="auto">
            <a:xfrm>
              <a:off x="3264" y="1775"/>
              <a:ext cx="1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altLang="en-US" sz="1600" dirty="0"/>
                <a:t>A</a:t>
              </a:r>
            </a:p>
          </p:txBody>
        </p:sp>
      </p:grpSp>
      <p:sp>
        <p:nvSpPr>
          <p:cNvPr id="1965083" name="Text Box 27"/>
          <p:cNvSpPr txBox="1">
            <a:spLocks noChangeArrowheads="1"/>
          </p:cNvSpPr>
          <p:nvPr/>
        </p:nvSpPr>
        <p:spPr bwMode="auto">
          <a:xfrm>
            <a:off x="4876800" y="5866398"/>
            <a:ext cx="29687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B</a:t>
            </a:r>
          </a:p>
        </p:txBody>
      </p:sp>
      <p:grpSp>
        <p:nvGrpSpPr>
          <p:cNvPr id="1965084" name="Group 28"/>
          <p:cNvGrpSpPr>
            <a:grpSpLocks/>
          </p:cNvGrpSpPr>
          <p:nvPr/>
        </p:nvGrpSpPr>
        <p:grpSpPr bwMode="auto">
          <a:xfrm>
            <a:off x="4800600" y="4648200"/>
            <a:ext cx="2743200" cy="1555750"/>
            <a:chOff x="3744" y="1008"/>
            <a:chExt cx="1728" cy="980"/>
          </a:xfrm>
        </p:grpSpPr>
        <p:sp>
          <p:nvSpPr>
            <p:cNvPr id="1965085" name="Oval 29"/>
            <p:cNvSpPr>
              <a:spLocks noChangeArrowheads="1"/>
            </p:cNvSpPr>
            <p:nvPr/>
          </p:nvSpPr>
          <p:spPr bwMode="auto">
            <a:xfrm>
              <a:off x="3744" y="1008"/>
              <a:ext cx="1728" cy="28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65086" name="Picture 30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1152"/>
              <a:ext cx="174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65087" name="Text Box 31"/>
            <p:cNvSpPr txBox="1">
              <a:spLocks noChangeArrowheads="1"/>
            </p:cNvSpPr>
            <p:nvPr/>
          </p:nvSpPr>
          <p:spPr bwMode="auto">
            <a:xfrm>
              <a:off x="4461" y="1775"/>
              <a:ext cx="18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F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altLang="en-US" sz="1600"/>
                <a:t>C</a:t>
              </a:r>
            </a:p>
          </p:txBody>
        </p:sp>
      </p:grpSp>
      <p:sp>
        <p:nvSpPr>
          <p:cNvPr id="1965088" name="Line 32"/>
          <p:cNvSpPr>
            <a:spLocks noChangeShapeType="1"/>
          </p:cNvSpPr>
          <p:nvPr/>
        </p:nvSpPr>
        <p:spPr bwMode="auto">
          <a:xfrm>
            <a:off x="4038600" y="54102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5089" name="Text Box 33"/>
          <p:cNvSpPr txBox="1">
            <a:spLocks noChangeArrowheads="1"/>
          </p:cNvSpPr>
          <p:nvPr/>
        </p:nvSpPr>
        <p:spPr bwMode="auto">
          <a:xfrm>
            <a:off x="4191001" y="5104398"/>
            <a:ext cx="4958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b="1"/>
              <a:t>RTS</a:t>
            </a:r>
            <a:endParaRPr lang="de-DE" altLang="en-US" sz="1600"/>
          </a:p>
        </p:txBody>
      </p:sp>
      <p:sp>
        <p:nvSpPr>
          <p:cNvPr id="1965090" name="Line 34"/>
          <p:cNvSpPr>
            <a:spLocks noChangeShapeType="1"/>
          </p:cNvSpPr>
          <p:nvPr/>
        </p:nvSpPr>
        <p:spPr bwMode="auto">
          <a:xfrm flipV="1">
            <a:off x="5181600" y="5410200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5091" name="Line 35"/>
          <p:cNvSpPr>
            <a:spLocks noChangeShapeType="1"/>
          </p:cNvSpPr>
          <p:nvPr/>
        </p:nvSpPr>
        <p:spPr bwMode="auto">
          <a:xfrm>
            <a:off x="4038600" y="556260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5092" name="Text Box 36"/>
          <p:cNvSpPr txBox="1">
            <a:spLocks noChangeArrowheads="1"/>
          </p:cNvSpPr>
          <p:nvPr/>
        </p:nvSpPr>
        <p:spPr bwMode="auto">
          <a:xfrm>
            <a:off x="4191001" y="5561598"/>
            <a:ext cx="4924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b="1"/>
              <a:t>CTS</a:t>
            </a:r>
            <a:endParaRPr lang="de-DE" altLang="en-US" sz="1600"/>
          </a:p>
        </p:txBody>
      </p:sp>
      <p:sp>
        <p:nvSpPr>
          <p:cNvPr id="1965093" name="Text Box 37"/>
          <p:cNvSpPr txBox="1">
            <a:spLocks noChangeArrowheads="1"/>
          </p:cNvSpPr>
          <p:nvPr/>
        </p:nvSpPr>
        <p:spPr bwMode="auto">
          <a:xfrm>
            <a:off x="5257801" y="5104398"/>
            <a:ext cx="4958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b="1"/>
              <a:t>RTS</a:t>
            </a:r>
            <a:endParaRPr lang="de-DE" altLang="en-US" sz="1600"/>
          </a:p>
        </p:txBody>
      </p:sp>
      <p:sp>
        <p:nvSpPr>
          <p:cNvPr id="40" name="Oval 21"/>
          <p:cNvSpPr>
            <a:spLocks noChangeArrowheads="1"/>
          </p:cNvSpPr>
          <p:nvPr/>
        </p:nvSpPr>
        <p:spPr bwMode="auto">
          <a:xfrm>
            <a:off x="6629400" y="4648200"/>
            <a:ext cx="2743200" cy="457200"/>
          </a:xfrm>
          <a:prstGeom prst="ellipse">
            <a:avLst/>
          </a:prstGeom>
          <a:noFill/>
          <a:ln w="38100">
            <a:solidFill>
              <a:srgbClr val="FF0D0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" name="Picture 2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4800600"/>
            <a:ext cx="276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7834312" y="5867400"/>
            <a:ext cx="3113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79141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Is there any possibility of collision? Where and when?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Is there any possibility of collision? Where and when?</a:t>
            </a:r>
          </a:p>
          <a:p>
            <a:pPr marL="628650" lvl="1"/>
            <a:r>
              <a:rPr lang="en-US" dirty="0"/>
              <a:t> Collision can occur during sending of RTS.</a:t>
            </a:r>
          </a:p>
          <a:p>
            <a:pPr marL="628650" lvl="1"/>
            <a:r>
              <a:rPr lang="en-US" dirty="0"/>
              <a:t>Both A and C could send RTS to B at same time.</a:t>
            </a:r>
          </a:p>
          <a:p>
            <a:pPr marL="628650" lvl="1"/>
            <a:r>
              <a:rPr lang="en-US" dirty="0"/>
              <a:t>RTS is very small compared to the data transmission, so the probability of a collision is much lower.</a:t>
            </a:r>
          </a:p>
          <a:p>
            <a:pPr marL="628650" lvl="1"/>
            <a:r>
              <a:rPr lang="en-US" dirty="0"/>
              <a:t>B resolves contention and can acknowledge on station in the CTS (if it was able to recover the RTS at all).</a:t>
            </a:r>
          </a:p>
          <a:p>
            <a:pPr marL="628650" lvl="1"/>
            <a:r>
              <a:rPr lang="en-US" dirty="0"/>
              <a:t>No transmission allowed without an appropriate CTS.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8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Problem with MACA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3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314F-334F-43F2-839C-8F5A4457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Medium Access in Wireline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F8F2-39E3-4BE6-954A-AD69F99110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Assumptions</a:t>
            </a:r>
          </a:p>
          <a:p>
            <a:pPr lvl="1"/>
            <a:r>
              <a:rPr lang="en-US" dirty="0"/>
              <a:t>Signal strength is constant throughout the wire</a:t>
            </a:r>
          </a:p>
          <a:p>
            <a:pPr lvl="2"/>
            <a:r>
              <a:rPr lang="en-US" dirty="0"/>
              <a:t>Signal condition detected at one end is same at the other</a:t>
            </a:r>
          </a:p>
          <a:p>
            <a:pPr lvl="2"/>
            <a:r>
              <a:rPr lang="en-US" dirty="0"/>
              <a:t>Same signal strength can be assumed all over the wire, if the length of wire remains within standard limit.</a:t>
            </a:r>
          </a:p>
          <a:p>
            <a:pPr lvl="2"/>
            <a:r>
              <a:rPr lang="en-US" dirty="0"/>
              <a:t>Collisions can be detected by any node </a:t>
            </a:r>
            <a:r>
              <a:rPr lang="en-US" i="1" dirty="0"/>
              <a:t>listening</a:t>
            </a:r>
            <a:r>
              <a:rPr lang="en-US" dirty="0"/>
              <a:t> to the wire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CSMA/CD operation (wireline protocol)</a:t>
            </a:r>
          </a:p>
          <a:p>
            <a:pPr lvl="2"/>
            <a:r>
              <a:rPr lang="en-US" i="1" dirty="0" smtClean="0"/>
              <a:t>carrier </a:t>
            </a:r>
            <a:r>
              <a:rPr lang="en-US" i="1" dirty="0"/>
              <a:t>sense </a:t>
            </a:r>
            <a:r>
              <a:rPr lang="en-US" dirty="0"/>
              <a:t>– listen on wire and confirm that medium is free; if yes, send packet</a:t>
            </a:r>
          </a:p>
          <a:p>
            <a:pPr lvl="2"/>
            <a:r>
              <a:rPr lang="en-US" i="1" dirty="0"/>
              <a:t>collision detection </a:t>
            </a:r>
            <a:r>
              <a:rPr lang="en-US" dirty="0"/>
              <a:t>– listen while transmitting; if collision detected (certain signal pattern); stop sending, block medium – send jam signal</a:t>
            </a:r>
            <a:endParaRPr lang="en-US" i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92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access with collision avoidance (MACA)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Problem with MACA:</a:t>
            </a:r>
          </a:p>
          <a:p>
            <a:pPr marL="628650" lvl="1"/>
            <a:r>
              <a:rPr lang="en-US" dirty="0"/>
              <a:t>Overheads associated with the RTS and CTS transmissions.</a:t>
            </a:r>
          </a:p>
          <a:p>
            <a:pPr marL="628650" lvl="1"/>
            <a:r>
              <a:rPr lang="en-US" dirty="0"/>
              <a:t>For short and time critical data packets – not feasible.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MACA </a:t>
            </a: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2040F-9482-4623-B050-E0F7AABC30AF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1966082" name="AutoShape 2"/>
          <p:cNvSpPr>
            <a:spLocks noChangeArrowheads="1"/>
          </p:cNvSpPr>
          <p:nvPr/>
        </p:nvSpPr>
        <p:spPr bwMode="auto">
          <a:xfrm>
            <a:off x="7527925" y="3724275"/>
            <a:ext cx="228600" cy="381000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6084" name="Oval 4"/>
          <p:cNvSpPr>
            <a:spLocks noChangeArrowheads="1"/>
          </p:cNvSpPr>
          <p:nvPr/>
        </p:nvSpPr>
        <p:spPr bwMode="auto">
          <a:xfrm>
            <a:off x="2651125" y="2047875"/>
            <a:ext cx="1524000" cy="762000"/>
          </a:xfrm>
          <a:prstGeom prst="ellipse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idle</a:t>
            </a:r>
          </a:p>
        </p:txBody>
      </p:sp>
      <p:sp>
        <p:nvSpPr>
          <p:cNvPr id="1966085" name="Oval 5"/>
          <p:cNvSpPr>
            <a:spLocks noChangeArrowheads="1"/>
          </p:cNvSpPr>
          <p:nvPr/>
        </p:nvSpPr>
        <p:spPr bwMode="auto">
          <a:xfrm>
            <a:off x="4251325" y="3343275"/>
            <a:ext cx="1524000" cy="762000"/>
          </a:xfrm>
          <a:prstGeom prst="ellipse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wait for the </a:t>
            </a:r>
          </a:p>
          <a:p>
            <a:pPr eaLnBrk="0" hangingPunct="0"/>
            <a:r>
              <a:rPr lang="de-DE" altLang="en-US" sz="1600"/>
              <a:t>right to send</a:t>
            </a:r>
          </a:p>
        </p:txBody>
      </p:sp>
      <p:sp>
        <p:nvSpPr>
          <p:cNvPr id="1966086" name="Oval 6"/>
          <p:cNvSpPr>
            <a:spLocks noChangeArrowheads="1"/>
          </p:cNvSpPr>
          <p:nvPr/>
        </p:nvSpPr>
        <p:spPr bwMode="auto">
          <a:xfrm>
            <a:off x="2651125" y="4714875"/>
            <a:ext cx="1524000" cy="762000"/>
          </a:xfrm>
          <a:prstGeom prst="ellipse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wait for ACK</a:t>
            </a:r>
          </a:p>
        </p:txBody>
      </p:sp>
      <p:cxnSp>
        <p:nvCxnSpPr>
          <p:cNvPr id="1966087" name="AutoShape 7"/>
          <p:cNvCxnSpPr>
            <a:cxnSpLocks noChangeShapeType="1"/>
            <a:stCxn id="1966084" idx="5"/>
            <a:endCxn id="1966085" idx="0"/>
          </p:cNvCxnSpPr>
          <p:nvPr/>
        </p:nvCxnSpPr>
        <p:spPr bwMode="auto">
          <a:xfrm>
            <a:off x="3951289" y="2698751"/>
            <a:ext cx="1062037" cy="644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6088" name="AutoShape 8"/>
          <p:cNvCxnSpPr>
            <a:cxnSpLocks noChangeShapeType="1"/>
            <a:stCxn id="1966085" idx="4"/>
            <a:endCxn id="1966086" idx="6"/>
          </p:cNvCxnSpPr>
          <p:nvPr/>
        </p:nvCxnSpPr>
        <p:spPr bwMode="auto">
          <a:xfrm flipH="1">
            <a:off x="4175125" y="4105275"/>
            <a:ext cx="8382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6089" name="AutoShape 9"/>
          <p:cNvCxnSpPr>
            <a:cxnSpLocks noChangeShapeType="1"/>
            <a:stCxn id="1966085" idx="7"/>
            <a:endCxn id="1966085" idx="6"/>
          </p:cNvCxnSpPr>
          <p:nvPr/>
        </p:nvCxnSpPr>
        <p:spPr bwMode="auto">
          <a:xfrm rot="5400000" flipV="1">
            <a:off x="5528470" y="3477420"/>
            <a:ext cx="269875" cy="223837"/>
          </a:xfrm>
          <a:prstGeom prst="curvedConnector4">
            <a:avLst>
              <a:gd name="adj1" fmla="val -125884"/>
              <a:gd name="adj2" fmla="val 20213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6090" name="Text Box 10"/>
          <p:cNvSpPr txBox="1">
            <a:spLocks noChangeArrowheads="1"/>
          </p:cNvSpPr>
          <p:nvPr/>
        </p:nvSpPr>
        <p:spPr bwMode="auto">
          <a:xfrm>
            <a:off x="3586164" y="1512858"/>
            <a:ext cx="9012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2000"/>
              <a:t>sender</a:t>
            </a:r>
          </a:p>
        </p:txBody>
      </p:sp>
      <p:sp>
        <p:nvSpPr>
          <p:cNvPr id="1966091" name="Text Box 11"/>
          <p:cNvSpPr txBox="1">
            <a:spLocks noChangeArrowheads="1"/>
          </p:cNvSpPr>
          <p:nvPr/>
        </p:nvSpPr>
        <p:spPr bwMode="auto">
          <a:xfrm>
            <a:off x="8308975" y="1512858"/>
            <a:ext cx="10267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2000"/>
              <a:t>receiver</a:t>
            </a:r>
          </a:p>
        </p:txBody>
      </p:sp>
      <p:cxnSp>
        <p:nvCxnSpPr>
          <p:cNvPr id="1966092" name="AutoShape 12"/>
          <p:cNvCxnSpPr>
            <a:cxnSpLocks noChangeShapeType="1"/>
            <a:stCxn id="1966086" idx="1"/>
            <a:endCxn id="1966084" idx="3"/>
          </p:cNvCxnSpPr>
          <p:nvPr/>
        </p:nvCxnSpPr>
        <p:spPr bwMode="auto">
          <a:xfrm flipV="1">
            <a:off x="2874963" y="2698750"/>
            <a:ext cx="0" cy="2127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6093" name="AutoShape 13"/>
          <p:cNvCxnSpPr>
            <a:cxnSpLocks noChangeShapeType="1"/>
            <a:stCxn id="1966085" idx="1"/>
            <a:endCxn id="1966084" idx="4"/>
          </p:cNvCxnSpPr>
          <p:nvPr/>
        </p:nvCxnSpPr>
        <p:spPr bwMode="auto">
          <a:xfrm flipH="1" flipV="1">
            <a:off x="3413125" y="2809876"/>
            <a:ext cx="1062038" cy="644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6094" name="Text Box 14"/>
          <p:cNvSpPr txBox="1">
            <a:spLocks noChangeArrowheads="1"/>
          </p:cNvSpPr>
          <p:nvPr/>
        </p:nvSpPr>
        <p:spPr bwMode="auto">
          <a:xfrm>
            <a:off x="4251326" y="2580273"/>
            <a:ext cx="23205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packet ready to send; RTS</a:t>
            </a:r>
          </a:p>
        </p:txBody>
      </p:sp>
      <p:sp>
        <p:nvSpPr>
          <p:cNvPr id="1966095" name="Text Box 15"/>
          <p:cNvSpPr txBox="1">
            <a:spLocks noChangeArrowheads="1"/>
          </p:cNvSpPr>
          <p:nvPr/>
        </p:nvSpPr>
        <p:spPr bwMode="auto">
          <a:xfrm>
            <a:off x="5927726" y="3114676"/>
            <a:ext cx="1033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de-DE" altLang="en-US" sz="1600"/>
              <a:t>time-out; </a:t>
            </a:r>
          </a:p>
          <a:p>
            <a:pPr algn="l" eaLnBrk="0" hangingPunct="0"/>
            <a:r>
              <a:rPr lang="de-DE" altLang="en-US" sz="1600"/>
              <a:t>RTS</a:t>
            </a:r>
          </a:p>
        </p:txBody>
      </p:sp>
      <p:sp>
        <p:nvSpPr>
          <p:cNvPr id="1966096" name="Text Box 16"/>
          <p:cNvSpPr txBox="1">
            <a:spLocks noChangeArrowheads="1"/>
          </p:cNvSpPr>
          <p:nvPr/>
        </p:nvSpPr>
        <p:spPr bwMode="auto">
          <a:xfrm>
            <a:off x="4784725" y="4409073"/>
            <a:ext cx="9560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CTS; data</a:t>
            </a:r>
          </a:p>
        </p:txBody>
      </p:sp>
      <p:sp>
        <p:nvSpPr>
          <p:cNvPr id="1966097" name="Text Box 17"/>
          <p:cNvSpPr txBox="1">
            <a:spLocks noChangeArrowheads="1"/>
          </p:cNvSpPr>
          <p:nvPr/>
        </p:nvSpPr>
        <p:spPr bwMode="auto">
          <a:xfrm>
            <a:off x="2270126" y="3647073"/>
            <a:ext cx="518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ACK</a:t>
            </a:r>
          </a:p>
        </p:txBody>
      </p:sp>
      <p:sp>
        <p:nvSpPr>
          <p:cNvPr id="1966098" name="Text Box 18"/>
          <p:cNvSpPr txBox="1">
            <a:spLocks noChangeArrowheads="1"/>
          </p:cNvSpPr>
          <p:nvPr/>
        </p:nvSpPr>
        <p:spPr bwMode="auto">
          <a:xfrm>
            <a:off x="3260725" y="3113673"/>
            <a:ext cx="7740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RxBusy</a:t>
            </a:r>
          </a:p>
        </p:txBody>
      </p:sp>
      <p:sp>
        <p:nvSpPr>
          <p:cNvPr id="1966099" name="Oval 19"/>
          <p:cNvSpPr>
            <a:spLocks noChangeArrowheads="1"/>
          </p:cNvSpPr>
          <p:nvPr/>
        </p:nvSpPr>
        <p:spPr bwMode="auto">
          <a:xfrm>
            <a:off x="8213725" y="1971675"/>
            <a:ext cx="1524000" cy="762000"/>
          </a:xfrm>
          <a:prstGeom prst="ellipse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idle</a:t>
            </a:r>
          </a:p>
        </p:txBody>
      </p:sp>
      <p:sp>
        <p:nvSpPr>
          <p:cNvPr id="1966100" name="Oval 20"/>
          <p:cNvSpPr>
            <a:spLocks noChangeArrowheads="1"/>
          </p:cNvSpPr>
          <p:nvPr/>
        </p:nvSpPr>
        <p:spPr bwMode="auto">
          <a:xfrm>
            <a:off x="8213725" y="4638675"/>
            <a:ext cx="1524000" cy="762000"/>
          </a:xfrm>
          <a:prstGeom prst="ellipse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de-DE" altLang="en-US" sz="1600"/>
              <a:t>wait for</a:t>
            </a:r>
          </a:p>
          <a:p>
            <a:pPr eaLnBrk="0" hangingPunct="0"/>
            <a:r>
              <a:rPr lang="de-DE" altLang="en-US" sz="1600"/>
              <a:t>data</a:t>
            </a:r>
          </a:p>
        </p:txBody>
      </p:sp>
      <p:cxnSp>
        <p:nvCxnSpPr>
          <p:cNvPr id="1966101" name="AutoShape 21"/>
          <p:cNvCxnSpPr>
            <a:cxnSpLocks noChangeShapeType="1"/>
            <a:stCxn id="1966099" idx="5"/>
            <a:endCxn id="1966100" idx="7"/>
          </p:cNvCxnSpPr>
          <p:nvPr/>
        </p:nvCxnSpPr>
        <p:spPr bwMode="auto">
          <a:xfrm>
            <a:off x="9513888" y="2622550"/>
            <a:ext cx="0" cy="2127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6102" name="AutoShape 22"/>
          <p:cNvCxnSpPr>
            <a:cxnSpLocks noChangeShapeType="1"/>
            <a:stCxn id="1966100" idx="1"/>
            <a:endCxn id="1966099" idx="3"/>
          </p:cNvCxnSpPr>
          <p:nvPr/>
        </p:nvCxnSpPr>
        <p:spPr bwMode="auto">
          <a:xfrm flipV="1">
            <a:off x="8437563" y="2622550"/>
            <a:ext cx="0" cy="2127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6103" name="AutoShape 23"/>
          <p:cNvCxnSpPr>
            <a:cxnSpLocks noChangeShapeType="1"/>
            <a:stCxn id="1966100" idx="5"/>
            <a:endCxn id="1966100" idx="4"/>
          </p:cNvCxnSpPr>
          <p:nvPr/>
        </p:nvCxnSpPr>
        <p:spPr bwMode="auto">
          <a:xfrm rot="5400000">
            <a:off x="9189245" y="5076032"/>
            <a:ext cx="111125" cy="538163"/>
          </a:xfrm>
          <a:prstGeom prst="curvedConnector3">
            <a:avLst>
              <a:gd name="adj1" fmla="val 305713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6104" name="Text Box 24"/>
          <p:cNvSpPr txBox="1">
            <a:spLocks noChangeArrowheads="1"/>
          </p:cNvSpPr>
          <p:nvPr/>
        </p:nvSpPr>
        <p:spPr bwMode="auto">
          <a:xfrm>
            <a:off x="8518525" y="5628273"/>
            <a:ext cx="11782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RTS; RxBusy</a:t>
            </a:r>
          </a:p>
        </p:txBody>
      </p:sp>
      <p:sp>
        <p:nvSpPr>
          <p:cNvPr id="1966105" name="Text Box 25"/>
          <p:cNvSpPr txBox="1">
            <a:spLocks noChangeArrowheads="1"/>
          </p:cNvSpPr>
          <p:nvPr/>
        </p:nvSpPr>
        <p:spPr bwMode="auto">
          <a:xfrm>
            <a:off x="9585325" y="3341401"/>
            <a:ext cx="5888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de-DE" altLang="en-US" sz="1600"/>
              <a:t>RTS; </a:t>
            </a:r>
          </a:p>
          <a:p>
            <a:pPr algn="l" eaLnBrk="0" hangingPunct="0"/>
            <a:r>
              <a:rPr lang="de-DE" altLang="en-US" sz="1600"/>
              <a:t>CTS</a:t>
            </a:r>
          </a:p>
        </p:txBody>
      </p:sp>
      <p:sp>
        <p:nvSpPr>
          <p:cNvPr id="1966106" name="Text Box 26"/>
          <p:cNvSpPr txBox="1">
            <a:spLocks noChangeArrowheads="1"/>
          </p:cNvSpPr>
          <p:nvPr/>
        </p:nvSpPr>
        <p:spPr bwMode="auto">
          <a:xfrm>
            <a:off x="7680325" y="2731801"/>
            <a:ext cx="6531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de-DE" altLang="en-US" sz="1600"/>
              <a:t>data; </a:t>
            </a:r>
          </a:p>
          <a:p>
            <a:pPr algn="l" eaLnBrk="0" hangingPunct="0"/>
            <a:r>
              <a:rPr lang="de-DE" altLang="en-US" sz="1600"/>
              <a:t>ACK</a:t>
            </a:r>
          </a:p>
        </p:txBody>
      </p:sp>
      <p:sp>
        <p:nvSpPr>
          <p:cNvPr id="1966107" name="Text Box 27"/>
          <p:cNvSpPr txBox="1">
            <a:spLocks noChangeArrowheads="1"/>
          </p:cNvSpPr>
          <p:nvPr/>
        </p:nvSpPr>
        <p:spPr bwMode="auto">
          <a:xfrm>
            <a:off x="7299325" y="3495675"/>
            <a:ext cx="1155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de-DE" altLang="en-US" sz="1600"/>
              <a:t>time-out </a:t>
            </a:r>
            <a:r>
              <a:rPr lang="de-DE" altLang="en-US" sz="1600">
                <a:sym typeface="Symbol" pitchFamily="18" charset="2"/>
              </a:rPr>
              <a:t> </a:t>
            </a:r>
          </a:p>
          <a:p>
            <a:pPr algn="l" eaLnBrk="0" hangingPunct="0"/>
            <a:r>
              <a:rPr lang="de-DE" altLang="en-US" sz="1600"/>
              <a:t>data; </a:t>
            </a:r>
          </a:p>
          <a:p>
            <a:pPr algn="l" eaLnBrk="0" hangingPunct="0"/>
            <a:r>
              <a:rPr lang="de-DE" altLang="en-US" sz="1600"/>
              <a:t>NAK</a:t>
            </a:r>
          </a:p>
        </p:txBody>
      </p:sp>
      <p:sp>
        <p:nvSpPr>
          <p:cNvPr id="1966108" name="Text Box 28"/>
          <p:cNvSpPr txBox="1">
            <a:spLocks noChangeArrowheads="1"/>
          </p:cNvSpPr>
          <p:nvPr/>
        </p:nvSpPr>
        <p:spPr bwMode="auto">
          <a:xfrm>
            <a:off x="2651125" y="5703601"/>
            <a:ext cx="29328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altLang="en-US" sz="1600"/>
              <a:t>ACK: positive acknowledgement</a:t>
            </a:r>
          </a:p>
          <a:p>
            <a:pPr algn="l" eaLnBrk="0" hangingPunct="0"/>
            <a:r>
              <a:rPr lang="en-US" altLang="en-US" sz="1600"/>
              <a:t>NAK: negative acknowledgement</a:t>
            </a:r>
            <a:endParaRPr lang="de-DE" altLang="en-US" sz="1600"/>
          </a:p>
        </p:txBody>
      </p:sp>
      <p:sp>
        <p:nvSpPr>
          <p:cNvPr id="1966109" name="Text Box 29"/>
          <p:cNvSpPr txBox="1">
            <a:spLocks noChangeArrowheads="1"/>
          </p:cNvSpPr>
          <p:nvPr/>
        </p:nvSpPr>
        <p:spPr bwMode="auto">
          <a:xfrm>
            <a:off x="6232525" y="5703601"/>
            <a:ext cx="19791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/>
            <a:r>
              <a:rPr lang="en-US" altLang="en-US" sz="1600"/>
              <a:t>RxBusy: receiver busy</a:t>
            </a:r>
          </a:p>
          <a:p>
            <a:pPr algn="l" eaLnBrk="0" hangingPunct="0"/>
            <a:endParaRPr lang="de-DE" altLang="en-US" sz="1600"/>
          </a:p>
        </p:txBody>
      </p:sp>
      <p:cxnSp>
        <p:nvCxnSpPr>
          <p:cNvPr id="1966110" name="AutoShape 30"/>
          <p:cNvCxnSpPr>
            <a:cxnSpLocks noChangeShapeType="1"/>
            <a:stCxn id="1966086" idx="7"/>
            <a:endCxn id="1966085" idx="3"/>
          </p:cNvCxnSpPr>
          <p:nvPr/>
        </p:nvCxnSpPr>
        <p:spPr bwMode="auto">
          <a:xfrm flipV="1">
            <a:off x="3951289" y="3994150"/>
            <a:ext cx="523875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6111" name="Text Box 31"/>
          <p:cNvSpPr txBox="1">
            <a:spLocks noChangeArrowheads="1"/>
          </p:cNvSpPr>
          <p:nvPr/>
        </p:nvSpPr>
        <p:spPr bwMode="auto">
          <a:xfrm>
            <a:off x="3260725" y="3876675"/>
            <a:ext cx="1155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de-DE" altLang="en-US" sz="1600"/>
              <a:t>time-out </a:t>
            </a:r>
            <a:r>
              <a:rPr lang="de-DE" altLang="en-US" sz="1600">
                <a:sym typeface="Symbol" pitchFamily="18" charset="2"/>
              </a:rPr>
              <a:t> </a:t>
            </a:r>
          </a:p>
          <a:p>
            <a:pPr eaLnBrk="0" hangingPunct="0"/>
            <a:r>
              <a:rPr lang="de-DE" altLang="en-US" sz="1600"/>
              <a:t>NAK;</a:t>
            </a:r>
          </a:p>
          <a:p>
            <a:pPr eaLnBrk="0" hangingPunct="0"/>
            <a:r>
              <a:rPr lang="de-DE" altLang="en-US" sz="16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20905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/>
              <a:t>be applied when one station is to be heard by all others (the base station)</a:t>
            </a:r>
          </a:p>
          <a:p>
            <a:r>
              <a:rPr lang="en-US" dirty="0"/>
              <a:t> Strictly centralized scheme – with one master and several slave stations.</a:t>
            </a:r>
          </a:p>
          <a:p>
            <a:r>
              <a:rPr lang="en-US" dirty="0"/>
              <a:t>Master will poll slaves – according to round robin or randomly</a:t>
            </a:r>
          </a:p>
          <a:p>
            <a:r>
              <a:rPr lang="en-US" dirty="0"/>
              <a:t>Used in Bluetooth wireless LAN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Inhibit </a:t>
            </a:r>
            <a:r>
              <a:rPr lang="en-US" dirty="0" smtClean="0"/>
              <a:t>Sense Multiple Access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41368" y="1219201"/>
            <a:ext cx="8229600" cy="2438400"/>
          </a:xfrm>
        </p:spPr>
        <p:txBody>
          <a:bodyPr>
            <a:normAutofit fontScale="85000" lnSpcReduction="20000"/>
          </a:bodyPr>
          <a:lstStyle/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Base </a:t>
            </a:r>
            <a:r>
              <a:rPr lang="en-US" sz="2000" dirty="0"/>
              <a:t>station only signals a busy medium via a busy tone (called BUSY/IDLE indicator) on the </a:t>
            </a:r>
            <a:r>
              <a:rPr lang="en-US" sz="2000" dirty="0" smtClean="0"/>
              <a:t>downlink.</a:t>
            </a:r>
            <a:endParaRPr lang="en-US" sz="2000" dirty="0"/>
          </a:p>
          <a:p>
            <a:pPr algn="just"/>
            <a:r>
              <a:rPr lang="en-US" sz="2000" dirty="0"/>
              <a:t>After the busy tone stops, accessing the uplink is not coordinated any further.</a:t>
            </a:r>
          </a:p>
          <a:p>
            <a:pPr algn="just"/>
            <a:r>
              <a:rPr lang="en-US" sz="2000" dirty="0"/>
              <a:t>The base station acknowledges successful transmissions, a mobile station detects a collision only via the missing positive acknowledgement.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3657601"/>
            <a:ext cx="40005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7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Comparison of S/T/F/CDMA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95DC-DF5E-4122-8114-D3AA9FC7FD12}" type="datetime1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Mukesh Patel School of Technology Management and Engineering www.nmims.edu/Engineering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EC07-AEBB-4A94-91DD-7C4CAE55684B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1"/>
            <a:ext cx="7543800" cy="579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6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Medium Access in Wireless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b="1" dirty="0"/>
          </a:p>
          <a:p>
            <a:pPr lvl="1"/>
            <a:r>
              <a:rPr lang="en-US" dirty="0"/>
              <a:t>Signal strength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constant throughout the medium</a:t>
            </a:r>
          </a:p>
          <a:p>
            <a:pPr lvl="2"/>
            <a:r>
              <a:rPr lang="en-US" dirty="0"/>
              <a:t>Signal attenuates with distance; condition detected at one end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same at the other</a:t>
            </a:r>
          </a:p>
          <a:p>
            <a:pPr lvl="2" algn="just"/>
            <a:r>
              <a:rPr lang="en-US" dirty="0"/>
              <a:t>Strength of a signal decreases proportionally to the square of the distance to the sender.</a:t>
            </a:r>
          </a:p>
          <a:p>
            <a:pPr lvl="2"/>
            <a:r>
              <a:rPr lang="en-US" dirty="0"/>
              <a:t>Collisions at receiver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detected by </a:t>
            </a:r>
            <a:r>
              <a:rPr lang="en-US" i="1" dirty="0"/>
              <a:t>listening</a:t>
            </a:r>
            <a:r>
              <a:rPr lang="en-US" dirty="0"/>
              <a:t> to the medium</a:t>
            </a:r>
          </a:p>
          <a:p>
            <a:r>
              <a:rPr lang="en-US" dirty="0"/>
              <a:t>CSMA/CD operation in wireless</a:t>
            </a:r>
          </a:p>
          <a:p>
            <a:pPr lvl="1"/>
            <a:r>
              <a:rPr lang="en-US" i="1" dirty="0"/>
              <a:t>carrier sense </a:t>
            </a:r>
            <a:r>
              <a:rPr lang="en-US" dirty="0"/>
              <a:t>– medium free maybe detected at sender; condition may not hold at receivers end</a:t>
            </a:r>
          </a:p>
          <a:p>
            <a:pPr lvl="1"/>
            <a:r>
              <a:rPr lang="en-US" i="1" dirty="0"/>
              <a:t>collision detection </a:t>
            </a:r>
            <a:r>
              <a:rPr lang="en-US" dirty="0"/>
              <a:t>– similar problem; collision may have occurred at receiver; sender may not be aware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42.8|5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9.3|1|18.6|13.4|34.5|6.9|27.4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702AB8AF4E2B45A08765CA74DF0ECE" ma:contentTypeVersion="4" ma:contentTypeDescription="Create a new document." ma:contentTypeScope="" ma:versionID="836044ee42cc4371d90e6e19f1f7db5e">
  <xsd:schema xmlns:xsd="http://www.w3.org/2001/XMLSchema" xmlns:xs="http://www.w3.org/2001/XMLSchema" xmlns:p="http://schemas.microsoft.com/office/2006/metadata/properties" xmlns:ns2="f77e2f5a-8067-4112-a421-b3b34007e30f" targetNamespace="http://schemas.microsoft.com/office/2006/metadata/properties" ma:root="true" ma:fieldsID="c78d4311198d525c985e922173a72b75" ns2:_="">
    <xsd:import namespace="f77e2f5a-8067-4112-a421-b3b34007e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e2f5a-8067-4112-a421-b3b34007e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B39F51-476E-4E96-8104-7E08505DCC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62ECEF-4CD1-47F3-A3E6-4566FCDDF152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8e56b931-cee6-4234-aa3f-2df1255feff7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D0E690-4EB9-4203-84E6-A2225A255F13}"/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946</TotalTime>
  <Words>4544</Words>
  <Application>Microsoft Office PowerPoint</Application>
  <PresentationFormat>Widescreen</PresentationFormat>
  <Paragraphs>734</Paragraphs>
  <Slides>84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宋体</vt:lpstr>
      <vt:lpstr>Arial</vt:lpstr>
      <vt:lpstr>Calibri</vt:lpstr>
      <vt:lpstr>Courier New</vt:lpstr>
      <vt:lpstr>Symbol</vt:lpstr>
      <vt:lpstr>Tahoma</vt:lpstr>
      <vt:lpstr>Times New Roman</vt:lpstr>
      <vt:lpstr>Tw Cen MT</vt:lpstr>
      <vt:lpstr>Wingdings</vt:lpstr>
      <vt:lpstr>Wingdings 3</vt:lpstr>
      <vt:lpstr>Droplet</vt:lpstr>
      <vt:lpstr>Unit 2</vt:lpstr>
      <vt:lpstr>Contents</vt:lpstr>
      <vt:lpstr>introduction</vt:lpstr>
      <vt:lpstr>PowerPoint Presentation</vt:lpstr>
      <vt:lpstr>Multiple Access</vt:lpstr>
      <vt:lpstr>PowerPoint Presentation</vt:lpstr>
      <vt:lpstr>PowerPoint Presentation</vt:lpstr>
      <vt:lpstr>Medium Access in Wireline</vt:lpstr>
      <vt:lpstr>Medium Access in Wireless</vt:lpstr>
      <vt:lpstr>Wireless Medium Access Problems Terminology – Hidden / exposed terminals</vt:lpstr>
      <vt:lpstr>Hidden Terminal Problem</vt:lpstr>
      <vt:lpstr>Exposed Terminal Problem</vt:lpstr>
      <vt:lpstr>Wireless Medium Access Problems Terminology – Near / far terminals</vt:lpstr>
      <vt:lpstr>Multiplexing</vt:lpstr>
      <vt:lpstr>Multiplexing </vt:lpstr>
      <vt:lpstr>Spatial Division Multiplexing (SDMA)</vt:lpstr>
      <vt:lpstr>Space Division Multiplexing (SDMA)</vt:lpstr>
      <vt:lpstr>Space Division Multiplexing (SDMA)</vt:lpstr>
      <vt:lpstr>Frequency Division Multiplexing (FDMA)</vt:lpstr>
      <vt:lpstr>Frequency Division Multiplexing (FDMA)</vt:lpstr>
      <vt:lpstr>Time Division Multiplexing (TDMA)</vt:lpstr>
      <vt:lpstr>Time Division Multiplexing (TDMA)</vt:lpstr>
      <vt:lpstr>Time Division Multiplexing (TDMA)</vt:lpstr>
      <vt:lpstr>Time +Frequency  Division Multiplexing (TDMA+FDMA)</vt:lpstr>
      <vt:lpstr>Time +Frequency  Division Multiplexing (TDMA+FDMA)</vt:lpstr>
      <vt:lpstr>Time +Frequency  Division Multiplexing (TDMA+FDMA)</vt:lpstr>
      <vt:lpstr>Code  Division Multiplexing (CDMA)</vt:lpstr>
      <vt:lpstr>Code  Division Multiplexing (CDMA)</vt:lpstr>
      <vt:lpstr>Code  Division Multiplexing (CDMA)</vt:lpstr>
      <vt:lpstr>Code  Division Multiplexing (CDMA)</vt:lpstr>
      <vt:lpstr>TDMA</vt:lpstr>
      <vt:lpstr>TDMA</vt:lpstr>
      <vt:lpstr>Fixed TDM</vt:lpstr>
      <vt:lpstr>Fixed TDM</vt:lpstr>
      <vt:lpstr>Fixed TDM</vt:lpstr>
      <vt:lpstr>Fixed TDM</vt:lpstr>
      <vt:lpstr>Dynamic TDM Demand Oriented TDMA  - Simple Aloha</vt:lpstr>
      <vt:lpstr>TDM Slotted Aloha</vt:lpstr>
      <vt:lpstr>Simple Aloha\ Slotted Aloha</vt:lpstr>
      <vt:lpstr>MAC Design Principles</vt:lpstr>
      <vt:lpstr>MAC Design Approaches</vt:lpstr>
      <vt:lpstr>Performance metrics</vt:lpstr>
      <vt:lpstr>Performance metrics</vt:lpstr>
      <vt:lpstr>Medium Access Control Review</vt:lpstr>
      <vt:lpstr>Medium Access in Wireless Review</vt:lpstr>
      <vt:lpstr>Improving Aloha</vt:lpstr>
      <vt:lpstr>Improving Aloha Carrier Sense Multiple Access (CSMA)</vt:lpstr>
      <vt:lpstr>Persistence Methods</vt:lpstr>
      <vt:lpstr>1 Persistent CSMA </vt:lpstr>
      <vt:lpstr>1- Persistent CSMA</vt:lpstr>
      <vt:lpstr>Non-Persistent CSMA</vt:lpstr>
      <vt:lpstr>Non-Persistent CSMA</vt:lpstr>
      <vt:lpstr>Non-persistent CSMA</vt:lpstr>
      <vt:lpstr>Q&amp;A</vt:lpstr>
      <vt:lpstr>P-Persistent CSMA</vt:lpstr>
      <vt:lpstr>PowerPoint Presentation</vt:lpstr>
      <vt:lpstr>PowerPoint Presentation</vt:lpstr>
      <vt:lpstr>Improving Aloha Carrier Sense Multiple Access (CSMA)</vt:lpstr>
      <vt:lpstr>Improving Aloha Carrier Sense Multiple Access (CSMA)</vt:lpstr>
      <vt:lpstr>Improving Aloha</vt:lpstr>
      <vt:lpstr>Improving Aloha Demand Assigned Multiple Access</vt:lpstr>
      <vt:lpstr>Improving Aloha Analyzing DAMA</vt:lpstr>
      <vt:lpstr>Improving Aloha Analyzing DAMA</vt:lpstr>
      <vt:lpstr>Improving Aloha Analyzing DAMA</vt:lpstr>
      <vt:lpstr>Implicit Reservation</vt:lpstr>
      <vt:lpstr>Packet Reservation Multiple Access</vt:lpstr>
      <vt:lpstr>Packet Reservation Multiple Access</vt:lpstr>
      <vt:lpstr>Distributed Packet Reservation Multiple Access Protocol (D-PRMA)</vt:lpstr>
      <vt:lpstr>Access method DAMA: Reservation-TDMA</vt:lpstr>
      <vt:lpstr>Protocols till now..</vt:lpstr>
      <vt:lpstr>Requirement</vt:lpstr>
      <vt:lpstr>Multiple access with collision avoidance (MACA)</vt:lpstr>
      <vt:lpstr>Multiple access with collision avoidance (MACA)</vt:lpstr>
      <vt:lpstr>Multiple access with collision avoidance (MACA)</vt:lpstr>
      <vt:lpstr>MACA examples</vt:lpstr>
      <vt:lpstr>MACA examples</vt:lpstr>
      <vt:lpstr>Multiple access with collision avoidance (MACA)</vt:lpstr>
      <vt:lpstr>Multiple access with collision avoidance (MACA)</vt:lpstr>
      <vt:lpstr>Multiple access with collision avoidance (MACA)</vt:lpstr>
      <vt:lpstr>Multiple access with collision avoidance (MACA)</vt:lpstr>
      <vt:lpstr>MACA </vt:lpstr>
      <vt:lpstr>Polling</vt:lpstr>
      <vt:lpstr>Inhibit Sense Multiple Access </vt:lpstr>
      <vt:lpstr>Comparison of S/T/F/CDMA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creator>Deepa Krishnan</dc:creator>
  <cp:lastModifiedBy>Ankita Nagmote</cp:lastModifiedBy>
  <cp:revision>57</cp:revision>
  <dcterms:created xsi:type="dcterms:W3CDTF">2020-02-16T15:47:06Z</dcterms:created>
  <dcterms:modified xsi:type="dcterms:W3CDTF">2025-01-27T02:28:10Z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0x010100DA702AB8AF4E2B45A08765CA74DF0ECE</vt:lpwstr>
  </property>
</Properties>
</file>